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9" r:id="rId2"/>
    <p:sldId id="333" r:id="rId3"/>
    <p:sldId id="334" r:id="rId4"/>
    <p:sldId id="331" r:id="rId5"/>
    <p:sldId id="329" r:id="rId6"/>
    <p:sldId id="335" r:id="rId7"/>
    <p:sldId id="257" r:id="rId8"/>
    <p:sldId id="311" r:id="rId9"/>
    <p:sldId id="321" r:id="rId10"/>
    <p:sldId id="258" r:id="rId11"/>
    <p:sldId id="316" r:id="rId12"/>
    <p:sldId id="260" r:id="rId13"/>
    <p:sldId id="261" r:id="rId14"/>
    <p:sldId id="319" r:id="rId15"/>
    <p:sldId id="336" r:id="rId16"/>
    <p:sldId id="309" r:id="rId17"/>
    <p:sldId id="318" r:id="rId18"/>
    <p:sldId id="278" r:id="rId19"/>
    <p:sldId id="276" r:id="rId20"/>
    <p:sldId id="304" r:id="rId21"/>
    <p:sldId id="337" r:id="rId22"/>
    <p:sldId id="273" r:id="rId23"/>
    <p:sldId id="327" r:id="rId24"/>
    <p:sldId id="275" r:id="rId25"/>
    <p:sldId id="259" r:id="rId26"/>
    <p:sldId id="262" r:id="rId27"/>
    <p:sldId id="263" r:id="rId28"/>
    <p:sldId id="264" r:id="rId29"/>
    <p:sldId id="265" r:id="rId30"/>
    <p:sldId id="326" r:id="rId31"/>
    <p:sldId id="338" r:id="rId32"/>
    <p:sldId id="342" r:id="rId33"/>
    <p:sldId id="340" r:id="rId34"/>
    <p:sldId id="341" r:id="rId35"/>
    <p:sldId id="343" r:id="rId36"/>
    <p:sldId id="256" r:id="rId37"/>
    <p:sldId id="267" r:id="rId38"/>
    <p:sldId id="301" r:id="rId39"/>
    <p:sldId id="339" r:id="rId40"/>
    <p:sldId id="303" r:id="rId41"/>
    <p:sldId id="268" r:id="rId42"/>
    <p:sldId id="33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6D9E6"/>
    <a:srgbClr val="BDBDFF"/>
    <a:srgbClr val="E25B18"/>
    <a:srgbClr val="794B21"/>
    <a:srgbClr val="114079"/>
    <a:srgbClr val="3333FF"/>
    <a:srgbClr val="6969FF"/>
    <a:srgbClr val="588D49"/>
    <a:srgbClr val="2123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15" autoAdjust="0"/>
    <p:restoredTop sz="94660"/>
  </p:normalViewPr>
  <p:slideViewPr>
    <p:cSldViewPr snapToGrid="0">
      <p:cViewPr varScale="1">
        <p:scale>
          <a:sx n="86" d="100"/>
          <a:sy n="86" d="100"/>
        </p:scale>
        <p:origin x="710" y="24"/>
      </p:cViewPr>
      <p:guideLst/>
    </p:cSldViewPr>
  </p:slideViewPr>
  <p:notesTextViewPr>
    <p:cViewPr>
      <p:scale>
        <a:sx n="1" d="1"/>
        <a:sy n="1" d="1"/>
      </p:scale>
      <p:origin x="0" y="0"/>
    </p:cViewPr>
  </p:notesTextViewPr>
  <p:sorterViewPr>
    <p:cViewPr>
      <p:scale>
        <a:sx n="100" d="100"/>
        <a:sy n="100" d="100"/>
      </p:scale>
      <p:origin x="0" y="-1111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4566C-1112-444F-95C3-E1696230B70E}" type="datetimeFigureOut">
              <a:rPr lang="de-DE" smtClean="0"/>
              <a:t>28.07.2026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53E8F-840B-423A-A840-1395D584FFF1}" type="slidenum">
              <a:rPr lang="de-DE" smtClean="0"/>
              <a:t>‹#›</a:t>
            </a:fld>
            <a:endParaRPr lang="de-DE"/>
          </a:p>
        </p:txBody>
      </p:sp>
    </p:spTree>
    <p:extLst>
      <p:ext uri="{BB962C8B-B14F-4D97-AF65-F5344CB8AC3E}">
        <p14:creationId xmlns:p14="http://schemas.microsoft.com/office/powerpoint/2010/main" val="153752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Of x200 half-sib families -&gt; get approx. 600 DH -&gt; </a:t>
            </a:r>
            <a:r>
              <a:rPr lang="en-US"/>
              <a:t>not 10,000 </a:t>
            </a:r>
            <a:r>
              <a:rPr lang="en-US" dirty="0"/>
              <a:t>as in conventional</a:t>
            </a:r>
          </a:p>
          <a:p>
            <a:endParaRPr lang="en-US" dirty="0"/>
          </a:p>
        </p:txBody>
      </p:sp>
      <p:sp>
        <p:nvSpPr>
          <p:cNvPr id="4" name="Foliennummernplatzhalter 3"/>
          <p:cNvSpPr>
            <a:spLocks noGrp="1"/>
          </p:cNvSpPr>
          <p:nvPr>
            <p:ph type="sldNum" sz="quarter" idx="5"/>
          </p:nvPr>
        </p:nvSpPr>
        <p:spPr/>
        <p:txBody>
          <a:bodyPr/>
          <a:lstStyle/>
          <a:p>
            <a:fld id="{EF2832ED-1901-4CE3-97A4-77DD6C409609}" type="slidenum">
              <a:rPr lang="en-US" smtClean="0"/>
              <a:t>39</a:t>
            </a:fld>
            <a:endParaRPr lang="en-US"/>
          </a:p>
        </p:txBody>
      </p:sp>
    </p:spTree>
    <p:extLst>
      <p:ext uri="{BB962C8B-B14F-4D97-AF65-F5344CB8AC3E}">
        <p14:creationId xmlns:p14="http://schemas.microsoft.com/office/powerpoint/2010/main" val="2458483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Of x200 half-sib families -&gt; get approx. 600 DH -&gt; </a:t>
            </a:r>
            <a:r>
              <a:rPr lang="en-US"/>
              <a:t>not 10,000 </a:t>
            </a:r>
            <a:r>
              <a:rPr lang="en-US" dirty="0"/>
              <a:t>as in conventional</a:t>
            </a:r>
          </a:p>
          <a:p>
            <a:endParaRPr lang="en-US" dirty="0"/>
          </a:p>
        </p:txBody>
      </p:sp>
      <p:sp>
        <p:nvSpPr>
          <p:cNvPr id="4" name="Foliennummernplatzhalter 3"/>
          <p:cNvSpPr>
            <a:spLocks noGrp="1"/>
          </p:cNvSpPr>
          <p:nvPr>
            <p:ph type="sldNum" sz="quarter" idx="5"/>
          </p:nvPr>
        </p:nvSpPr>
        <p:spPr/>
        <p:txBody>
          <a:bodyPr/>
          <a:lstStyle/>
          <a:p>
            <a:fld id="{EF2832ED-1901-4CE3-97A4-77DD6C409609}" type="slidenum">
              <a:rPr lang="en-US" smtClean="0"/>
              <a:t>40</a:t>
            </a:fld>
            <a:endParaRPr lang="en-US"/>
          </a:p>
        </p:txBody>
      </p:sp>
    </p:spTree>
    <p:extLst>
      <p:ext uri="{BB962C8B-B14F-4D97-AF65-F5344CB8AC3E}">
        <p14:creationId xmlns:p14="http://schemas.microsoft.com/office/powerpoint/2010/main" val="2706277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31FEBCE-E53C-48D1-8C6D-6F2F50C17E91}"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172656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1FEBCE-E53C-48D1-8C6D-6F2F50C17E91}"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3616179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1FEBCE-E53C-48D1-8C6D-6F2F50C17E91}"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1348244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25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31FEBCE-E53C-48D1-8C6D-6F2F50C17E91}"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1694683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1FEBCE-E53C-48D1-8C6D-6F2F50C17E91}"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3201593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31FEBCE-E53C-48D1-8C6D-6F2F50C17E91}"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490478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31FEBCE-E53C-48D1-8C6D-6F2F50C17E91}"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1297214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31FEBCE-E53C-48D1-8C6D-6F2F50C17E91}"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4071850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1FEBCE-E53C-48D1-8C6D-6F2F50C17E91}"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248912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FEBCE-E53C-48D1-8C6D-6F2F50C17E91}"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122033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FEBCE-E53C-48D1-8C6D-6F2F50C17E91}"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43670-6B35-4A38-B937-F6882AB96C4B}" type="slidenum">
              <a:rPr lang="en-GB" smtClean="0"/>
              <a:t>‹#›</a:t>
            </a:fld>
            <a:endParaRPr lang="en-GB"/>
          </a:p>
        </p:txBody>
      </p:sp>
    </p:spTree>
    <p:extLst>
      <p:ext uri="{BB962C8B-B14F-4D97-AF65-F5344CB8AC3E}">
        <p14:creationId xmlns:p14="http://schemas.microsoft.com/office/powerpoint/2010/main" val="29218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FEBCE-E53C-48D1-8C6D-6F2F50C17E91}" type="datetimeFigureOut">
              <a:rPr lang="en-GB" smtClean="0"/>
              <a:t>28/07/2026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43670-6B35-4A38-B937-F6882AB96C4B}" type="slidenum">
              <a:rPr lang="en-GB" smtClean="0"/>
              <a:t>‹#›</a:t>
            </a:fld>
            <a:endParaRPr lang="en-GB"/>
          </a:p>
        </p:txBody>
      </p:sp>
    </p:spTree>
    <p:extLst>
      <p:ext uri="{BB962C8B-B14F-4D97-AF65-F5344CB8AC3E}">
        <p14:creationId xmlns:p14="http://schemas.microsoft.com/office/powerpoint/2010/main" val="2844774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Quantitative%20Genetik\f&#252;r%20ein%20Chapterle%20Genomic%20Selection\8%20genotypen%204%20SNP.docx" TargetMode="Externa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3.emf"/><Relationship Id="rId5" Type="http://schemas.openxmlformats.org/officeDocument/2006/relationships/oleObject" Target="file:///C:\G&#246;ttingen\W.Link\Daten%20(D)\pdf-Dateien\F&#252;r%20Lehre\ab%20Februar%202022\Die%20Chapter%20Quantitative%20Genetik\f&#252;r%20ein%20Chapterle%20Genomic%20Selection\16%20genotypen%204%20SNP-B.docx" TargetMode="External"/><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0.png"/><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7.emf"/></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7.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7.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7.pn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77803" y="5680219"/>
            <a:ext cx="10880820"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3200" dirty="0">
                <a:latin typeface="Arial" panose="020B0604020202020204" pitchFamily="34" charset="0"/>
                <a:cs typeface="Arial" panose="020B0604020202020204" pitchFamily="34" charset="0"/>
              </a:rPr>
              <a:t>UNPLAB-BrMeth_Ch11[GP/GS]</a:t>
            </a:r>
            <a:r>
              <a:rPr lang="en-GB" sz="3200" dirty="0">
                <a:latin typeface="Arial" panose="020B0604020202020204" pitchFamily="34" charset="0"/>
                <a:cs typeface="Arial" panose="020B0604020202020204" pitchFamily="34" charset="0"/>
              </a:rPr>
              <a:t> Chapter 11 of &lt;Breeding Method&gt; with Genomic Prediction aka Genomic Selection</a:t>
            </a:r>
          </a:p>
        </p:txBody>
      </p:sp>
      <p:sp>
        <p:nvSpPr>
          <p:cNvPr id="6" name="Textfeld 5">
            <a:extLst>
              <a:ext uri="{FF2B5EF4-FFF2-40B4-BE49-F238E27FC236}">
                <a16:creationId xmlns:a16="http://schemas.microsoft.com/office/drawing/2014/main" id="{E41008BC-A319-43C7-9F64-36DFD22B9E92}"/>
              </a:ext>
            </a:extLst>
          </p:cNvPr>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2935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19988"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What if </a:t>
            </a:r>
            <a:r>
              <a:rPr lang="en-GB" sz="2400" dirty="0">
                <a:latin typeface="Arial" panose="020B0604020202020204" pitchFamily="34" charset="0"/>
                <a:cs typeface="Arial" panose="020B0604020202020204" pitchFamily="34" charset="0"/>
              </a:rPr>
              <a:t>we perfectly knew all - say - 4 loci and their alleles ‘of’ our trait? And if we knew the effect of their alleles, and the 4-locus-genotypes of all of our candidates!? </a:t>
            </a:r>
            <a:br>
              <a:rPr lang="en-GB" sz="2400" dirty="0">
                <a:latin typeface="Arial" panose="020B0604020202020204" pitchFamily="34" charset="0"/>
                <a:cs typeface="Arial" panose="020B0604020202020204" pitchFamily="34" charset="0"/>
              </a:rPr>
            </a:b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Then we would conduct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perfect</a:t>
            </a:r>
            <a:r>
              <a:rPr lang="en-GB" sz="2400" dirty="0">
                <a:solidFill>
                  <a:srgbClr val="0000FF"/>
                </a:solidFill>
                <a:latin typeface="Arial" panose="020B0604020202020204" pitchFamily="34" charset="0"/>
                <a:cs typeface="Arial" panose="020B0604020202020204" pitchFamily="34" charset="0"/>
              </a:rPr>
              <a:t>*</a:t>
            </a:r>
            <a:r>
              <a:rPr lang="en-GB" sz="2400" dirty="0">
                <a:solidFill>
                  <a:srgbClr val="C00000"/>
                </a:solidFill>
                <a:latin typeface="Arial" panose="020B0604020202020204" pitchFamily="34" charset="0"/>
                <a:cs typeface="Arial" panose="020B0604020202020204" pitchFamily="34" charset="0"/>
              </a:rPr>
              <a:t>’ selection based </a:t>
            </a:r>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genetic values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sz="2400" dirty="0">
                <a:latin typeface="Arial" panose="020B0604020202020204" pitchFamily="34" charset="0"/>
                <a:cs typeface="Arial" panose="020B0604020202020204" pitchFamily="34" charset="0"/>
              </a:rPr>
              <a:t>.</a:t>
            </a:r>
          </a:p>
        </p:txBody>
      </p:sp>
      <p:grpSp>
        <p:nvGrpSpPr>
          <p:cNvPr id="8" name="Gruppieren 7"/>
          <p:cNvGrpSpPr/>
          <p:nvPr/>
        </p:nvGrpSpPr>
        <p:grpSpPr>
          <a:xfrm>
            <a:off x="72001" y="1369137"/>
            <a:ext cx="7060814" cy="2793789"/>
            <a:chOff x="72000" y="1369137"/>
            <a:chExt cx="7391400" cy="3190875"/>
          </a:xfrm>
          <a:effectLst>
            <a:outerShdw blurRad="50800" dist="38100" dir="2700000" algn="tl" rotWithShape="0">
              <a:prstClr val="black">
                <a:alpha val="40000"/>
              </a:prstClr>
            </a:outerShdw>
          </a:effectLst>
        </p:grpSpPr>
        <p:pic>
          <p:nvPicPr>
            <p:cNvPr id="6" name="Grafik 5"/>
            <p:cNvPicPr>
              <a:picLocks noChangeAspect="1"/>
            </p:cNvPicPr>
            <p:nvPr/>
          </p:nvPicPr>
          <p:blipFill>
            <a:blip r:embed="rId2"/>
            <a:stretch>
              <a:fillRect/>
            </a:stretch>
          </p:blipFill>
          <p:spPr>
            <a:xfrm>
              <a:off x="72000" y="1369137"/>
              <a:ext cx="7391400" cy="3190875"/>
            </a:xfrm>
            <a:prstGeom prst="rect">
              <a:avLst/>
            </a:prstGeom>
          </p:spPr>
        </p:pic>
        <p:sp>
          <p:nvSpPr>
            <p:cNvPr id="7" name="Rechteck 6"/>
            <p:cNvSpPr/>
            <p:nvPr/>
          </p:nvSpPr>
          <p:spPr>
            <a:xfrm>
              <a:off x="6304547" y="4174958"/>
              <a:ext cx="1158853" cy="3780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extfeld 8"/>
          <p:cNvSpPr txBox="1"/>
          <p:nvPr/>
        </p:nvSpPr>
        <p:spPr>
          <a:xfrm>
            <a:off x="84283" y="4443657"/>
            <a:ext cx="7048532"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8A3E"/>
                </a:solidFill>
                <a:latin typeface="Arial" panose="020B0604020202020204" pitchFamily="34" charset="0"/>
                <a:cs typeface="Arial" panose="020B0604020202020204" pitchFamily="34" charset="0"/>
              </a:rPr>
              <a:t>Candidate #1 </a:t>
            </a:r>
            <a:r>
              <a:rPr lang="en-GB" dirty="0">
                <a:latin typeface="Arial" panose="020B0604020202020204" pitchFamily="34" charset="0"/>
                <a:cs typeface="Arial" panose="020B0604020202020204" pitchFamily="34" charset="0"/>
              </a:rPr>
              <a:t>is selected because it is homozygous for the favourable allele “</a:t>
            </a:r>
            <a:r>
              <a:rPr lang="en-GB"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2 out of 4 loci and in addition heterozygous at one.  </a:t>
            </a:r>
            <a:r>
              <a:rPr lang="en-GB" dirty="0">
                <a:solidFill>
                  <a:schemeClr val="tx1">
                    <a:lumMod val="50000"/>
                    <a:lumOff val="50000"/>
                  </a:schemeClr>
                </a:solidFill>
                <a:latin typeface="Arial" panose="020B0604020202020204" pitchFamily="34" charset="0"/>
                <a:cs typeface="Arial" panose="020B0604020202020204" pitchFamily="34" charset="0"/>
              </a:rPr>
              <a:t>Some loci are more important than others? - we neglect this ;-</a:t>
            </a:r>
            <a:r>
              <a:rPr lang="en-GB" dirty="0">
                <a:latin typeface="Arial" panose="020B0604020202020204" pitchFamily="34" charset="0"/>
                <a:cs typeface="Arial" panose="020B0604020202020204" pitchFamily="34" charset="0"/>
              </a:rPr>
              <a:t>). None of the other candidates is that ‘good’. </a:t>
            </a:r>
          </a:p>
          <a:p>
            <a:r>
              <a:rPr lang="en-GB" dirty="0">
                <a:latin typeface="Arial" panose="020B0604020202020204" pitchFamily="34" charset="0"/>
                <a:cs typeface="Arial" panose="020B0604020202020204" pitchFamily="34" charset="0"/>
              </a:rPr>
              <a:t>Well, in a more sophisticated setting we would understand that candidate #4 has the favourable allele at the 4</a:t>
            </a:r>
            <a:r>
              <a:rPr lang="en-GB" baseline="30000" dirty="0">
                <a:latin typeface="Arial" panose="020B0604020202020204" pitchFamily="34" charset="0"/>
                <a:cs typeface="Arial" panose="020B0604020202020204" pitchFamily="34" charset="0"/>
              </a:rPr>
              <a:t>th</a:t>
            </a:r>
            <a:r>
              <a:rPr lang="en-GB" dirty="0">
                <a:latin typeface="Arial" panose="020B0604020202020204" pitchFamily="34" charset="0"/>
                <a:cs typeface="Arial" panose="020B0604020202020204" pitchFamily="34" charset="0"/>
              </a:rPr>
              <a:t> locus – which candidate #1 is missing. We may keep #4  …   :-)  ...  for further breeding.</a:t>
            </a:r>
          </a:p>
        </p:txBody>
      </p:sp>
      <p:sp>
        <p:nvSpPr>
          <p:cNvPr id="10" name="Rechteck 9"/>
          <p:cNvSpPr/>
          <p:nvPr/>
        </p:nvSpPr>
        <p:spPr>
          <a:xfrm>
            <a:off x="84283" y="3065862"/>
            <a:ext cx="2237812" cy="3309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451026040"/>
              </p:ext>
            </p:extLst>
          </p:nvPr>
        </p:nvGraphicFramePr>
        <p:xfrm>
          <a:off x="7264400" y="1369137"/>
          <a:ext cx="4821426" cy="2700000"/>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648000">
                  <a:extLst>
                    <a:ext uri="{9D8B030D-6E8A-4147-A177-3AD203B41FA5}">
                      <a16:colId xmlns:a16="http://schemas.microsoft.com/office/drawing/2014/main" val="3266223538"/>
                    </a:ext>
                  </a:extLst>
                </a:gridCol>
                <a:gridCol w="432000">
                  <a:extLst>
                    <a:ext uri="{9D8B030D-6E8A-4147-A177-3AD203B41FA5}">
                      <a16:colId xmlns:a16="http://schemas.microsoft.com/office/drawing/2014/main" val="78277162"/>
                    </a:ext>
                  </a:extLst>
                </a:gridCol>
                <a:gridCol w="648000">
                  <a:extLst>
                    <a:ext uri="{9D8B030D-6E8A-4147-A177-3AD203B41FA5}">
                      <a16:colId xmlns:a16="http://schemas.microsoft.com/office/drawing/2014/main" val="1941788204"/>
                    </a:ext>
                  </a:extLst>
                </a:gridCol>
                <a:gridCol w="648000">
                  <a:extLst>
                    <a:ext uri="{9D8B030D-6E8A-4147-A177-3AD203B41FA5}">
                      <a16:colId xmlns:a16="http://schemas.microsoft.com/office/drawing/2014/main" val="2677344991"/>
                    </a:ext>
                  </a:extLst>
                </a:gridCol>
                <a:gridCol w="648000">
                  <a:extLst>
                    <a:ext uri="{9D8B030D-6E8A-4147-A177-3AD203B41FA5}">
                      <a16:colId xmlns:a16="http://schemas.microsoft.com/office/drawing/2014/main" val="1494489866"/>
                    </a:ext>
                  </a:extLst>
                </a:gridCol>
                <a:gridCol w="648000">
                  <a:extLst>
                    <a:ext uri="{9D8B030D-6E8A-4147-A177-3AD203B41FA5}">
                      <a16:colId xmlns:a16="http://schemas.microsoft.com/office/drawing/2014/main" val="3102710832"/>
                    </a:ext>
                  </a:extLst>
                </a:gridCol>
                <a:gridCol w="1149426">
                  <a:extLst>
                    <a:ext uri="{9D8B030D-6E8A-4147-A177-3AD203B41FA5}">
                      <a16:colId xmlns:a16="http://schemas.microsoft.com/office/drawing/2014/main" val="1953811788"/>
                    </a:ext>
                  </a:extLst>
                </a:gridCol>
              </a:tblGrid>
              <a:tr h="540000">
                <a:tc gridSpan="2">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Loci ►</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1</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2</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3</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4</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lnSpc>
                          <a:spcPct val="200000"/>
                        </a:lnSpc>
                        <a:spcBef>
                          <a:spcPts val="300"/>
                        </a:spcBef>
                        <a:spcAft>
                          <a:spcPts val="300"/>
                        </a:spcAft>
                      </a:pPr>
                      <a:r>
                        <a:rPr lang="en-GB" sz="1800" u="none" strike="noStrik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sz="1800" u="none" strike="noStrike" dirty="0">
                          <a:solidFill>
                            <a:srgbClr val="0000FF"/>
                          </a:solidFill>
                          <a:effectLst/>
                          <a:latin typeface="Arial" panose="020B0604020202020204" pitchFamily="34" charset="0"/>
                          <a:cs typeface="Arial" panose="020B0604020202020204" pitchFamily="34" charset="0"/>
                        </a:rPr>
                        <a:t>-Value</a:t>
                      </a:r>
                      <a:endParaRPr lang="en-GB" sz="1800" b="0" i="0" u="none" strike="noStrike" dirty="0">
                        <a:solidFill>
                          <a:srgbClr val="0000FF"/>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1688624"/>
                  </a:ext>
                </a:extLst>
              </a:tr>
              <a:tr h="540000">
                <a:tc rowSpan="4">
                  <a:txBody>
                    <a:bodyPr/>
                    <a:lstStyle/>
                    <a:p>
                      <a:pPr algn="ctr" fontAlgn="ctr">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Candidates</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vert="vert27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en-GB" sz="1800" b="0" i="0" u="none" strike="noStrike"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2.5</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352203836"/>
                  </a:ext>
                </a:extLst>
              </a:tr>
              <a:tr h="540000">
                <a:tc vMerge="1">
                  <a:txBody>
                    <a:bodyPr/>
                    <a:lstStyle/>
                    <a:p>
                      <a:endParaRPr lang="en-GB"/>
                    </a:p>
                  </a:txBody>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#2</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b" latinLnBrk="0" hangingPunct="1">
                        <a:lnSpc>
                          <a:spcPct val="200000"/>
                        </a:lnSpc>
                        <a:spcBef>
                          <a:spcPts val="300"/>
                        </a:spcBef>
                        <a:spcAft>
                          <a:spcPts val="300"/>
                        </a:spcAft>
                      </a:pPr>
                      <a:r>
                        <a:rPr lang="en-GB" sz="1800" u="none" strike="noStrike" kern="1200" dirty="0">
                          <a:solidFill>
                            <a:schemeClr val="dk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a:t>
                      </a: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1.5</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6DF89"/>
                    </a:solidFill>
                  </a:tcPr>
                </a:tc>
                <a:extLst>
                  <a:ext uri="{0D108BD9-81ED-4DB2-BD59-A6C34878D82A}">
                    <a16:rowId xmlns:a16="http://schemas.microsoft.com/office/drawing/2014/main" val="3777443111"/>
                  </a:ext>
                </a:extLst>
              </a:tr>
              <a:tr h="540000">
                <a:tc vMerge="1">
                  <a:txBody>
                    <a:bodyPr/>
                    <a:lstStyle/>
                    <a:p>
                      <a:endParaRPr lang="en-GB"/>
                    </a:p>
                  </a:txBody>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#3</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1.5</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6DF89"/>
                    </a:solidFill>
                  </a:tcPr>
                </a:tc>
                <a:extLst>
                  <a:ext uri="{0D108BD9-81ED-4DB2-BD59-A6C34878D82A}">
                    <a16:rowId xmlns:a16="http://schemas.microsoft.com/office/drawing/2014/main" val="2542965608"/>
                  </a:ext>
                </a:extLst>
              </a:tr>
              <a:tr h="540000">
                <a:tc vMerge="1">
                  <a:txBody>
                    <a:bodyPr/>
                    <a:lstStyle/>
                    <a:p>
                      <a:endParaRPr lang="en-GB"/>
                    </a:p>
                  </a:txBody>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#4</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lnSpc>
                          <a:spcPct val="200000"/>
                        </a:lnSpc>
                        <a:spcBef>
                          <a:spcPts val="300"/>
                        </a:spcBef>
                        <a:spcAft>
                          <a:spcPts val="300"/>
                        </a:spcAft>
                      </a:pPr>
                      <a:r>
                        <a:rPr lang="en-GB" sz="1800" u="none" strike="noStrik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1800" b="0" i="0" u="none" strike="noStrike"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marL="4233" marR="4233" marT="4233"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A3E"/>
                    </a:solidFill>
                  </a:tcPr>
                </a:tc>
                <a:tc>
                  <a:txBody>
                    <a:bodyPr/>
                    <a:lstStyle/>
                    <a:p>
                      <a:pPr algn="ctr" fontAlgn="b">
                        <a:lnSpc>
                          <a:spcPct val="200000"/>
                        </a:lnSpc>
                        <a:spcBef>
                          <a:spcPts val="300"/>
                        </a:spcBef>
                        <a:spcAft>
                          <a:spcPts val="300"/>
                        </a:spcAft>
                      </a:pPr>
                      <a:r>
                        <a:rPr lang="en-GB" sz="1800" u="none" strike="noStrike" dirty="0">
                          <a:effectLst/>
                          <a:latin typeface="Arial" panose="020B0604020202020204" pitchFamily="34" charset="0"/>
                          <a:cs typeface="Arial" panose="020B0604020202020204" pitchFamily="34" charset="0"/>
                        </a:rPr>
                        <a:t>1.0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FC3"/>
                    </a:solidFill>
                  </a:tcPr>
                </a:tc>
                <a:extLst>
                  <a:ext uri="{0D108BD9-81ED-4DB2-BD59-A6C34878D82A}">
                    <a16:rowId xmlns:a16="http://schemas.microsoft.com/office/drawing/2014/main" val="1925204147"/>
                  </a:ext>
                </a:extLst>
              </a:tr>
            </a:tbl>
          </a:graphicData>
        </a:graphic>
      </p:graphicFrame>
      <p:sp>
        <p:nvSpPr>
          <p:cNvPr id="11" name="TextBox 10"/>
          <p:cNvSpPr txBox="1"/>
          <p:nvPr/>
        </p:nvSpPr>
        <p:spPr>
          <a:xfrm>
            <a:off x="7264400" y="4443657"/>
            <a:ext cx="4827587"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Perfect</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Well.</a:t>
            </a:r>
            <a:r>
              <a:rPr lang="en-GB" dirty="0">
                <a:solidFill>
                  <a:schemeClr val="tx1">
                    <a:lumMod val="50000"/>
                    <a:lumOff val="50000"/>
                  </a:schemeClr>
                </a:solidFill>
                <a:latin typeface="Arial" panose="020B0604020202020204" pitchFamily="34" charset="0"/>
                <a:cs typeface="Arial" panose="020B0604020202020204" pitchFamily="34" charset="0"/>
              </a:rPr>
              <a:t> Selection is based on genetic information about the candidates, say on  „</a:t>
            </a:r>
            <a:r>
              <a:rPr lang="en-GB" dirty="0">
                <a:solidFill>
                  <a:srgbClr val="0000FF"/>
                </a:solidFill>
                <a:latin typeface="Arial" panose="020B0604020202020204" pitchFamily="34" charset="0"/>
                <a:cs typeface="Arial" panose="020B0604020202020204" pitchFamily="34" charset="0"/>
              </a:rPr>
              <a:t>Total-Genetic-Value-based Selection</a:t>
            </a:r>
            <a:r>
              <a:rPr lang="en-GB" dirty="0">
                <a:solidFill>
                  <a:schemeClr val="tx1">
                    <a:lumMod val="50000"/>
                    <a:lumOff val="50000"/>
                  </a:schemeClr>
                </a:solidFill>
                <a:latin typeface="Arial" panose="020B0604020202020204" pitchFamily="34" charset="0"/>
                <a:cs typeface="Arial" panose="020B0604020202020204" pitchFamily="34" charset="0"/>
              </a:rPr>
              <a:t>“ instead of „Phenotype-based Selection“. The current version of this is called „</a:t>
            </a:r>
            <a:r>
              <a:rPr lang="en-GB" dirty="0">
                <a:latin typeface="Arial" panose="020B0604020202020204" pitchFamily="34" charset="0"/>
                <a:cs typeface="Arial" panose="020B0604020202020204" pitchFamily="34" charset="0"/>
              </a:rPr>
              <a:t>Genomic Selection</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Estimates </a:t>
            </a:r>
            <a:r>
              <a:rPr lang="en-GB" dirty="0">
                <a:solidFill>
                  <a:schemeClr val="tx1">
                    <a:lumMod val="50000"/>
                    <a:lumOff val="50000"/>
                  </a:schemeClr>
                </a:solidFill>
                <a:latin typeface="Arial" panose="020B0604020202020204" pitchFamily="34" charset="0"/>
                <a:cs typeface="Arial" panose="020B0604020202020204" pitchFamily="34" charset="0"/>
              </a:rPr>
              <a:t>of the </a:t>
            </a:r>
            <a:r>
              <a:rPr lang="en-GB" dirty="0">
                <a:solidFill>
                  <a:srgbClr val="0000FF"/>
                </a:solidFill>
                <a:latin typeface="Arial" panose="020B0604020202020204" pitchFamily="34" charset="0"/>
                <a:cs typeface="Arial" panose="020B0604020202020204" pitchFamily="34" charset="0"/>
              </a:rPr>
              <a:t>G-Values</a:t>
            </a:r>
            <a:r>
              <a:rPr lang="en-GB" dirty="0">
                <a:solidFill>
                  <a:schemeClr val="tx1">
                    <a:lumMod val="50000"/>
                    <a:lumOff val="50000"/>
                  </a:schemeClr>
                </a:solidFill>
                <a:latin typeface="Arial" panose="020B0604020202020204" pitchFamily="34" charset="0"/>
                <a:cs typeface="Arial" panose="020B0604020202020204" pitchFamily="34" charset="0"/>
              </a:rPr>
              <a:t> are termed ‚ ‘Genomic-Estimated-</a:t>
            </a:r>
            <a:r>
              <a:rPr lang="en-GB" dirty="0">
                <a:solidFill>
                  <a:srgbClr val="0000FF"/>
                </a:solidFill>
                <a:latin typeface="Arial" panose="020B0604020202020204" pitchFamily="34" charset="0"/>
                <a:cs typeface="Arial" panose="020B0604020202020204" pitchFamily="34" charset="0"/>
              </a:rPr>
              <a:t>Breeding</a:t>
            </a:r>
            <a:r>
              <a:rPr lang="en-GB" dirty="0">
                <a:solidFill>
                  <a:schemeClr val="tx1">
                    <a:lumMod val="50000"/>
                    <a:lumOff val="50000"/>
                  </a:schemeClr>
                </a:solidFill>
                <a:latin typeface="Arial" panose="020B0604020202020204" pitchFamily="34" charset="0"/>
                <a:cs typeface="Arial" panose="020B0604020202020204" pitchFamily="34" charset="0"/>
              </a:rPr>
              <a:t> Value’ or ‘G.-E.-</a:t>
            </a:r>
            <a:r>
              <a:rPr lang="en-GB" dirty="0">
                <a:solidFill>
                  <a:srgbClr val="0000FF"/>
                </a:solidFill>
                <a:latin typeface="Arial" panose="020B0604020202020204" pitchFamily="34" charset="0"/>
                <a:cs typeface="Arial" panose="020B0604020202020204" pitchFamily="34" charset="0"/>
              </a:rPr>
              <a:t>Genetic</a:t>
            </a:r>
            <a:r>
              <a:rPr lang="en-GB" dirty="0">
                <a:solidFill>
                  <a:schemeClr val="tx1">
                    <a:lumMod val="50000"/>
                    <a:lumOff val="50000"/>
                  </a:schemeClr>
                </a:solidFill>
                <a:latin typeface="Arial" panose="020B0604020202020204" pitchFamily="34" charset="0"/>
                <a:cs typeface="Arial" panose="020B0604020202020204" pitchFamily="34" charset="0"/>
              </a:rPr>
              <a:t> Value’.  </a:t>
            </a:r>
          </a:p>
        </p:txBody>
      </p:sp>
      <p:sp>
        <p:nvSpPr>
          <p:cNvPr id="2" name="Textfeld 1"/>
          <p:cNvSpPr txBox="1"/>
          <p:nvPr/>
        </p:nvSpPr>
        <p:spPr>
          <a:xfrm>
            <a:off x="6614436" y="633576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cxnSp>
        <p:nvCxnSpPr>
          <p:cNvPr id="12" name="Elbow Connector 11"/>
          <p:cNvCxnSpPr/>
          <p:nvPr/>
        </p:nvCxnSpPr>
        <p:spPr>
          <a:xfrm>
            <a:off x="10236200" y="960967"/>
            <a:ext cx="1227667" cy="529166"/>
          </a:xfrm>
          <a:prstGeom prst="bentConnector3">
            <a:avLst>
              <a:gd name="adj1" fmla="val 99655"/>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571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grpSp>
        <p:nvGrpSpPr>
          <p:cNvPr id="9" name="Group 8"/>
          <p:cNvGrpSpPr/>
          <p:nvPr/>
        </p:nvGrpSpPr>
        <p:grpSpPr>
          <a:xfrm>
            <a:off x="96000" y="104467"/>
            <a:ext cx="11950403" cy="5842127"/>
            <a:chOff x="96000" y="104467"/>
            <a:chExt cx="11950403" cy="5842127"/>
          </a:xfrm>
        </p:grpSpPr>
        <p:sp>
          <p:nvSpPr>
            <p:cNvPr id="3" name="Abgerundete rechteckige Legende 4"/>
            <p:cNvSpPr/>
            <p:nvPr/>
          </p:nvSpPr>
          <p:spPr>
            <a:xfrm>
              <a:off x="96000" y="104467"/>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404090" y="258871"/>
              <a:ext cx="11642313" cy="5539978"/>
            </a:xfrm>
            <a:prstGeom prst="rect">
              <a:avLst/>
            </a:prstGeom>
            <a:noFill/>
            <a:ln>
              <a:noFill/>
            </a:ln>
          </p:spPr>
          <p:txBody>
            <a:bodyPr wrap="square" rtlCol="0">
              <a:spAutoFit/>
            </a:bodyPr>
            <a:lstStyle/>
            <a:p>
              <a:r>
                <a:rPr lang="en-GB" sz="2400" dirty="0">
                  <a:latin typeface="Arial" panose="020B0604020202020204" pitchFamily="34" charset="0"/>
                  <a:cs typeface="Arial" panose="020B0604020202020204" pitchFamily="34" charset="0"/>
                </a:rPr>
                <a:t>If we follow a </a:t>
              </a:r>
              <a:r>
                <a:rPr lang="en-GB" sz="2400" dirty="0">
                  <a:solidFill>
                    <a:schemeClr val="tx1">
                      <a:lumMod val="50000"/>
                      <a:lumOff val="50000"/>
                    </a:schemeClr>
                  </a:solidFill>
                  <a:latin typeface="Arial" panose="020B0604020202020204" pitchFamily="34" charset="0"/>
                  <a:cs typeface="Arial" panose="020B0604020202020204" pitchFamily="34" charset="0"/>
                </a:rPr>
                <a:t>monogenic or </a:t>
              </a:r>
              <a:r>
                <a:rPr lang="en-GB" sz="2400" dirty="0">
                  <a:latin typeface="Arial" panose="020B0604020202020204" pitchFamily="34" charset="0"/>
                  <a:cs typeface="Arial" panose="020B0604020202020204" pitchFamily="34" charset="0"/>
                </a:rPr>
                <a:t>oligogenic trait (1 or few loci) – then we will kind-of directly select the ‘better’ genotypes as soon as we see their genotypic data. </a:t>
              </a:r>
              <a:br>
                <a:rPr lang="en-GB" sz="2400" dirty="0">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Say: Trait is a quality compound; the higher values are the better ones.</a:t>
              </a:r>
            </a:p>
            <a:p>
              <a:r>
                <a:rPr lang="en-GB" sz="2400" dirty="0">
                  <a:latin typeface="Arial" panose="020B0604020202020204" pitchFamily="34" charset="0"/>
                  <a:cs typeface="Arial" panose="020B0604020202020204" pitchFamily="34" charset="0"/>
                </a:rPr>
                <a:t>Locus 1 </a:t>
              </a:r>
              <a:r>
                <a:rPr lang="en-GB" sz="2400" dirty="0">
                  <a:solidFill>
                    <a:srgbClr val="0000FF"/>
                  </a:solidFill>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vs. </a:t>
              </a:r>
              <a:r>
                <a:rPr lang="en-GB" sz="2400" dirty="0">
                  <a:solidFill>
                    <a:srgbClr val="C00000"/>
                  </a:solidFill>
                  <a:latin typeface="Arial" panose="020B0604020202020204" pitchFamily="34" charset="0"/>
                  <a:cs typeface="Arial" panose="020B0604020202020204" pitchFamily="34" charset="0"/>
                </a:rPr>
                <a:t>TT;</a:t>
              </a:r>
              <a:r>
                <a:rPr lang="en-GB" sz="2400" dirty="0">
                  <a:latin typeface="Arial" panose="020B0604020202020204" pitchFamily="34" charset="0"/>
                  <a:cs typeface="Arial" panose="020B0604020202020204" pitchFamily="34" charset="0"/>
                </a:rPr>
                <a:t> Locus 2 </a:t>
              </a:r>
              <a:r>
                <a:rPr lang="en-GB" sz="2400" dirty="0">
                  <a:solidFill>
                    <a:srgbClr val="0000FF"/>
                  </a:solidFill>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vs. </a:t>
              </a:r>
              <a:r>
                <a:rPr lang="en-GB" sz="2400" dirty="0">
                  <a:solidFill>
                    <a:srgbClr val="C00000"/>
                  </a:solidFill>
                  <a:latin typeface="Arial" panose="020B0604020202020204" pitchFamily="34" charset="0"/>
                  <a:cs typeface="Arial" panose="020B0604020202020204" pitchFamily="34" charset="0"/>
                </a:rPr>
                <a:t>TT;</a:t>
              </a:r>
              <a:r>
                <a:rPr lang="en-GB" sz="2400" dirty="0">
                  <a:latin typeface="Arial" panose="020B0604020202020204" pitchFamily="34" charset="0"/>
                  <a:cs typeface="Arial" panose="020B0604020202020204" pitchFamily="34" charset="0"/>
                </a:rPr>
                <a:t> Locus 3 </a:t>
              </a:r>
              <a:r>
                <a:rPr lang="en-GB" sz="2400" dirty="0">
                  <a:solidFill>
                    <a:srgbClr val="0000FF"/>
                  </a:solidFill>
                  <a:latin typeface="Arial" panose="020B0604020202020204" pitchFamily="34" charset="0"/>
                  <a:cs typeface="Arial" panose="020B0604020202020204" pitchFamily="34" charset="0"/>
                </a:rPr>
                <a:t>CC</a:t>
              </a:r>
              <a:r>
                <a:rPr lang="en-GB" sz="2400" dirty="0">
                  <a:latin typeface="Arial" panose="020B0604020202020204" pitchFamily="34" charset="0"/>
                  <a:cs typeface="Arial" panose="020B0604020202020204" pitchFamily="34" charset="0"/>
                </a:rPr>
                <a:t> vs. </a:t>
              </a:r>
              <a:r>
                <a:rPr lang="en-GB" sz="2400" dirty="0">
                  <a:solidFill>
                    <a:srgbClr val="C00000"/>
                  </a:solidFill>
                  <a:latin typeface="Arial" panose="020B0604020202020204" pitchFamily="34" charset="0"/>
                  <a:cs typeface="Arial" panose="020B0604020202020204" pitchFamily="34" charset="0"/>
                </a:rPr>
                <a:t>GG;</a:t>
              </a:r>
              <a:r>
                <a:rPr lang="en-GB" sz="2400" dirty="0">
                  <a:latin typeface="Arial" panose="020B0604020202020204" pitchFamily="34" charset="0"/>
                  <a:cs typeface="Arial" panose="020B0604020202020204" pitchFamily="34" charset="0"/>
                </a:rPr>
                <a:t> Locus 4 </a:t>
              </a:r>
              <a:r>
                <a:rPr lang="en-GB" sz="2400" dirty="0">
                  <a:solidFill>
                    <a:srgbClr val="0000FF"/>
                  </a:solidFill>
                  <a:latin typeface="Arial" panose="020B0604020202020204" pitchFamily="34" charset="0"/>
                  <a:cs typeface="Arial" panose="020B0604020202020204" pitchFamily="34" charset="0"/>
                </a:rPr>
                <a:t>TT</a:t>
              </a:r>
              <a:r>
                <a:rPr lang="en-GB" sz="2400" dirty="0">
                  <a:latin typeface="Arial" panose="020B0604020202020204" pitchFamily="34" charset="0"/>
                  <a:cs typeface="Arial" panose="020B0604020202020204" pitchFamily="34" charset="0"/>
                </a:rPr>
                <a:t> vs. </a:t>
              </a:r>
              <a:r>
                <a:rPr lang="en-GB" sz="2400" dirty="0">
                  <a:solidFill>
                    <a:srgbClr val="C00000"/>
                  </a:solidFill>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a:t>
              </a:r>
            </a:p>
            <a:p>
              <a:r>
                <a:rPr lang="en-GB" sz="2400" dirty="0">
                  <a:latin typeface="Arial" panose="020B0604020202020204" pitchFamily="34" charset="0"/>
                  <a:cs typeface="Arial" panose="020B0604020202020204" pitchFamily="34" charset="0"/>
                </a:rPr>
                <a:t>Locus 1 effect: </a:t>
              </a:r>
              <a:r>
                <a:rPr lang="en-GB" sz="2400" dirty="0">
                  <a:solidFill>
                    <a:srgbClr val="0000FF"/>
                  </a:solidFill>
                  <a:latin typeface="Arial" panose="020B0604020202020204" pitchFamily="34" charset="0"/>
                  <a:cs typeface="Arial" panose="020B0604020202020204" pitchFamily="34" charset="0"/>
                </a:rPr>
                <a:t>90 </a:t>
              </a:r>
              <a:r>
                <a:rPr lang="en-GB" sz="2400" dirty="0">
                  <a:latin typeface="Arial" panose="020B0604020202020204" pitchFamily="34" charset="0"/>
                  <a:cs typeface="Arial" panose="020B0604020202020204" pitchFamily="34" charset="0"/>
                </a:rPr>
                <a:t>  Locus 2 effect: </a:t>
              </a:r>
              <a:r>
                <a:rPr lang="en-GB" sz="2400" dirty="0">
                  <a:solidFill>
                    <a:srgbClr val="0000FF"/>
                  </a:solidFill>
                  <a:latin typeface="Arial" panose="020B0604020202020204" pitchFamily="34" charset="0"/>
                  <a:cs typeface="Arial" panose="020B0604020202020204" pitchFamily="34" charset="0"/>
                </a:rPr>
                <a:t>25 </a:t>
              </a:r>
              <a:r>
                <a:rPr lang="en-GB" sz="2400" dirty="0">
                  <a:latin typeface="Arial" panose="020B0604020202020204" pitchFamily="34" charset="0"/>
                  <a:cs typeface="Arial" panose="020B0604020202020204" pitchFamily="34" charset="0"/>
                </a:rPr>
                <a:t> Locus 3 effect: </a:t>
              </a:r>
              <a:r>
                <a:rPr lang="en-GB" sz="2400" dirty="0">
                  <a:solidFill>
                    <a:srgbClr val="0000FF"/>
                  </a:solidFill>
                  <a:latin typeface="Arial" panose="020B0604020202020204" pitchFamily="34" charset="0"/>
                  <a:cs typeface="Arial" panose="020B0604020202020204" pitchFamily="34" charset="0"/>
                </a:rPr>
                <a:t>2.5 </a:t>
              </a:r>
              <a:r>
                <a:rPr lang="en-GB" sz="2400" dirty="0">
                  <a:latin typeface="Arial" panose="020B0604020202020204" pitchFamily="34" charset="0"/>
                  <a:cs typeface="Arial" panose="020B0604020202020204" pitchFamily="34" charset="0"/>
                </a:rPr>
                <a:t>   Locus 1 effect: </a:t>
              </a:r>
              <a:r>
                <a:rPr lang="en-GB" sz="2400" dirty="0">
                  <a:solidFill>
                    <a:srgbClr val="0000FF"/>
                  </a:solidFill>
                  <a:latin typeface="Arial" panose="020B0604020202020204" pitchFamily="34" charset="0"/>
                  <a:cs typeface="Arial" panose="020B0604020202020204" pitchFamily="34" charset="0"/>
                </a:rPr>
                <a:t>70</a:t>
              </a:r>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a:t>
              </a:r>
              <a:r>
                <a:rPr lang="en-GB" sz="2400" dirty="0">
                  <a:solidFill>
                    <a:srgbClr val="C00000"/>
                  </a:solidFill>
                  <a:latin typeface="Arial" panose="020B0604020202020204" pitchFamily="34" charset="0"/>
                  <a:cs typeface="Arial" panose="020B0604020202020204" pitchFamily="34" charset="0"/>
                </a:rPr>
                <a:t>Bad</a:t>
              </a:r>
              <a:r>
                <a:rPr lang="en-GB" sz="2400" dirty="0">
                  <a:latin typeface="Arial" panose="020B0604020202020204" pitchFamily="34" charset="0"/>
                  <a:cs typeface="Arial" panose="020B0604020202020204" pitchFamily="34" charset="0"/>
                </a:rPr>
                <a:t>‘ alleles are in </a:t>
              </a:r>
              <a:r>
                <a:rPr lang="en-GB" sz="2400" dirty="0">
                  <a:solidFill>
                    <a:srgbClr val="C00000"/>
                  </a:solidFill>
                  <a:latin typeface="Arial" panose="020B0604020202020204" pitchFamily="34" charset="0"/>
                  <a:cs typeface="Arial" panose="020B0604020202020204" pitchFamily="34" charset="0"/>
                </a:rPr>
                <a:t>red</a:t>
              </a:r>
              <a:r>
                <a:rPr lang="en-GB" sz="2400" dirty="0">
                  <a:latin typeface="Arial" panose="020B0604020202020204" pitchFamily="34" charset="0"/>
                  <a:cs typeface="Arial" panose="020B0604020202020204" pitchFamily="34" charset="0"/>
                </a:rPr>
                <a:t> (they contribute </a:t>
              </a:r>
              <a:r>
                <a:rPr lang="en-GB" sz="2400" dirty="0">
                  <a:solidFill>
                    <a:srgbClr val="C00000"/>
                  </a:solidFill>
                  <a:latin typeface="Arial" panose="020B0604020202020204" pitchFamily="34" charset="0"/>
                  <a:cs typeface="Arial" panose="020B0604020202020204" pitchFamily="34" charset="0"/>
                </a:rPr>
                <a:t>0 </a:t>
              </a:r>
              <a:r>
                <a:rPr lang="en-GB" sz="2400" dirty="0">
                  <a:latin typeface="Arial" panose="020B0604020202020204" pitchFamily="34" charset="0"/>
                  <a:cs typeface="Arial" panose="020B0604020202020204" pitchFamily="34" charset="0"/>
                </a:rPr>
                <a:t>to the desired quality compound)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Let us see two specific </a:t>
              </a:r>
              <a:r>
                <a:rPr lang="en-GB" sz="240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candidates (see their alleles at loci </a:t>
              </a:r>
              <a:r>
                <a:rPr lang="en-GB" sz="2600" spc="-100" dirty="0">
                  <a:latin typeface="Courier New" panose="02070309020205020404" pitchFamily="49" charset="0"/>
                  <a:cs typeface="Courier New" panose="02070309020205020404" pitchFamily="49" charset="0"/>
                </a:rPr>
                <a:t>#1-#4</a:t>
              </a:r>
              <a:r>
                <a:rPr lang="en-GB" sz="2400" dirty="0">
                  <a:latin typeface="Arial" panose="020B0604020202020204" pitchFamily="34" charset="0"/>
                  <a:cs typeface="Arial" panose="020B0604020202020204" pitchFamily="34" charset="0"/>
                </a:rPr>
                <a:t>). </a:t>
              </a:r>
            </a:p>
            <a:p>
              <a:r>
                <a:rPr lang="en-GB" sz="2600" dirty="0">
                  <a:latin typeface="Courier New" panose="02070309020205020404" pitchFamily="49" charset="0"/>
                  <a:cs typeface="Courier New" panose="02070309020205020404" pitchFamily="49" charset="0"/>
                </a:rPr>
                <a:t>    </a:t>
              </a:r>
              <a:r>
                <a:rPr lang="en-GB" sz="2600" spc="-100" dirty="0">
                  <a:latin typeface="Courier New" panose="02070309020205020404" pitchFamily="49" charset="0"/>
                  <a:cs typeface="Courier New" panose="02070309020205020404" pitchFamily="49" charset="0"/>
                </a:rPr>
                <a:t>#1 #2 #3 #4</a:t>
              </a:r>
            </a:p>
            <a:p>
              <a:r>
                <a:rPr lang="en-GB"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600" dirty="0">
                  <a:latin typeface="Courier New" panose="02070309020205020404" pitchFamily="49" charset="0"/>
                  <a:cs typeface="Courier New" panose="02070309020205020404" pitchFamily="49" charset="0"/>
                </a:rPr>
                <a:t>  </a:t>
              </a:r>
              <a:r>
                <a:rPr lang="en-GB" sz="2600" dirty="0">
                  <a:solidFill>
                    <a:srgbClr val="0000FF"/>
                  </a:solidFill>
                  <a:latin typeface="Courier New" panose="02070309020205020404" pitchFamily="49" charset="0"/>
                  <a:cs typeface="Courier New" panose="02070309020205020404" pitchFamily="49" charset="0"/>
                </a:rPr>
                <a:t>AA</a:t>
              </a:r>
              <a:r>
                <a:rPr lang="en-GB" sz="2600" dirty="0">
                  <a:latin typeface="Courier New" panose="02070309020205020404" pitchFamily="49" charset="0"/>
                  <a:cs typeface="Courier New" panose="02070309020205020404" pitchFamily="49" charset="0"/>
                </a:rPr>
                <a:t> </a:t>
              </a:r>
              <a:r>
                <a:rPr lang="en-GB" sz="2600" dirty="0">
                  <a:solidFill>
                    <a:srgbClr val="C00000"/>
                  </a:solidFill>
                  <a:latin typeface="Courier New" panose="02070309020205020404" pitchFamily="49" charset="0"/>
                  <a:cs typeface="Courier New" panose="02070309020205020404" pitchFamily="49" charset="0"/>
                </a:rPr>
                <a:t>TT GG </a:t>
              </a:r>
              <a:r>
                <a:rPr lang="en-GB" sz="2600" dirty="0">
                  <a:solidFill>
                    <a:srgbClr val="0000FF"/>
                  </a:solidFill>
                  <a:latin typeface="Courier New" panose="02070309020205020404" pitchFamily="49" charset="0"/>
                  <a:cs typeface="Courier New" panose="02070309020205020404" pitchFamily="49" charset="0"/>
                </a:rPr>
                <a:t>TT</a:t>
              </a:r>
              <a:r>
                <a:rPr lang="en-GB" sz="2600" dirty="0">
                  <a:latin typeface="Courier New" panose="02070309020205020404" pitchFamily="49" charset="0"/>
                  <a:cs typeface="Courier New" panose="02070309020205020404" pitchFamily="49" charset="0"/>
                </a:rPr>
                <a:t>	</a:t>
              </a:r>
              <a:r>
                <a:rPr lang="en-GB" sz="2600" b="1" dirty="0">
                  <a:solidFill>
                    <a:srgbClr val="008A3E"/>
                  </a:solidFill>
                  <a:latin typeface="Courier New" panose="02070309020205020404" pitchFamily="49" charset="0"/>
                  <a:cs typeface="Courier New" panose="02070309020205020404" pitchFamily="49" charset="0"/>
                </a:rPr>
                <a:t>Joint Score </a:t>
              </a:r>
              <a:r>
                <a:rPr lang="en-GB" sz="2600" dirty="0">
                  <a:latin typeface="Courier New" panose="02070309020205020404" pitchFamily="49" charset="0"/>
                  <a:cs typeface="Courier New" panose="02070309020205020404" pitchFamily="49" charset="0"/>
                </a:rPr>
                <a:t>is </a:t>
              </a:r>
              <a:r>
                <a:rPr lang="en-GB" sz="2600"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160</a:t>
              </a:r>
              <a:r>
                <a:rPr lang="en-GB" sz="2600" dirty="0">
                  <a:latin typeface="Courier New" panose="02070309020205020404" pitchFamily="49" charset="0"/>
                  <a:cs typeface="Courier New" panose="02070309020205020404" pitchFamily="49" charset="0"/>
                </a:rPr>
                <a:t>  	(</a:t>
              </a:r>
              <a:r>
                <a:rPr lang="en-GB" sz="2600" b="1" dirty="0">
                  <a:solidFill>
                    <a:srgbClr val="0000FF"/>
                  </a:solidFill>
                  <a:latin typeface="Courier New" panose="02070309020205020404" pitchFamily="49" charset="0"/>
                  <a:cs typeface="Courier New" panose="02070309020205020404" pitchFamily="49" charset="0"/>
                </a:rPr>
                <a:t>90</a:t>
              </a:r>
              <a:r>
                <a:rPr lang="en-GB" sz="2600" b="1" dirty="0">
                  <a:solidFill>
                    <a:srgbClr val="C00000"/>
                  </a:solidFill>
                  <a:latin typeface="Courier New" panose="02070309020205020404" pitchFamily="49" charset="0"/>
                  <a:cs typeface="Courier New" panose="02070309020205020404" pitchFamily="49" charset="0"/>
                </a:rPr>
                <a:t>+ 0+  0</a:t>
              </a:r>
              <a:r>
                <a:rPr lang="en-GB" sz="2600" b="1" dirty="0">
                  <a:latin typeface="Courier New" panose="02070309020205020404" pitchFamily="49" charset="0"/>
                  <a:cs typeface="Courier New" panose="02070309020205020404" pitchFamily="49" charset="0"/>
                </a:rPr>
                <a:t>+</a:t>
              </a:r>
              <a:r>
                <a:rPr lang="en-GB" sz="2600" b="1" dirty="0">
                  <a:solidFill>
                    <a:srgbClr val="0000FF"/>
                  </a:solidFill>
                  <a:latin typeface="Courier New" panose="02070309020205020404" pitchFamily="49" charset="0"/>
                  <a:cs typeface="Courier New" panose="02070309020205020404" pitchFamily="49" charset="0"/>
                </a:rPr>
                <a:t>70</a:t>
              </a:r>
              <a:r>
                <a:rPr lang="en-GB" sz="2600" dirty="0">
                  <a:latin typeface="Courier New" panose="02070309020205020404" pitchFamily="49" charset="0"/>
                  <a:cs typeface="Courier New" panose="02070309020205020404" pitchFamily="49" charset="0"/>
                </a:rPr>
                <a:t>)</a:t>
              </a:r>
            </a:p>
            <a:p>
              <a:r>
                <a:rPr lang="en-GB" sz="2600" b="1"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600" dirty="0">
                  <a:latin typeface="Courier New" panose="02070309020205020404" pitchFamily="49" charset="0"/>
                  <a:cs typeface="Courier New" panose="02070309020205020404" pitchFamily="49" charset="0"/>
                </a:rPr>
                <a:t>  </a:t>
              </a:r>
              <a:r>
                <a:rPr lang="en-GB" sz="2600" dirty="0">
                  <a:solidFill>
                    <a:srgbClr val="C00000"/>
                  </a:solidFill>
                  <a:latin typeface="Courier New" panose="02070309020205020404" pitchFamily="49" charset="0"/>
                  <a:cs typeface="Courier New" panose="02070309020205020404" pitchFamily="49" charset="0"/>
                </a:rPr>
                <a:t>TT</a:t>
              </a:r>
              <a:r>
                <a:rPr lang="en-GB" sz="2600" dirty="0">
                  <a:latin typeface="Courier New" panose="02070309020205020404" pitchFamily="49" charset="0"/>
                  <a:cs typeface="Courier New" panose="02070309020205020404" pitchFamily="49" charset="0"/>
                </a:rPr>
                <a:t> </a:t>
              </a:r>
              <a:r>
                <a:rPr lang="en-GB" sz="2600" dirty="0">
                  <a:solidFill>
                    <a:srgbClr val="0000FF"/>
                  </a:solidFill>
                  <a:latin typeface="Courier New" panose="02070309020205020404" pitchFamily="49" charset="0"/>
                  <a:cs typeface="Courier New" panose="02070309020205020404" pitchFamily="49" charset="0"/>
                </a:rPr>
                <a:t>AA CC </a:t>
              </a:r>
              <a:r>
                <a:rPr lang="en-GB" sz="2600" dirty="0">
                  <a:solidFill>
                    <a:srgbClr val="C00000"/>
                  </a:solidFill>
                  <a:latin typeface="Courier New" panose="02070309020205020404" pitchFamily="49" charset="0"/>
                  <a:cs typeface="Courier New" panose="02070309020205020404" pitchFamily="49" charset="0"/>
                </a:rPr>
                <a:t>AA</a:t>
              </a:r>
              <a:r>
                <a:rPr lang="en-GB" sz="2600" dirty="0">
                  <a:latin typeface="Courier New" panose="02070309020205020404" pitchFamily="49" charset="0"/>
                  <a:cs typeface="Courier New" panose="02070309020205020404" pitchFamily="49" charset="0"/>
                </a:rPr>
                <a:t> 	</a:t>
              </a:r>
              <a:r>
                <a:rPr lang="en-GB" sz="2600" b="1" dirty="0">
                  <a:solidFill>
                    <a:srgbClr val="008A3E"/>
                  </a:solidFill>
                  <a:latin typeface="Courier New" panose="02070309020205020404" pitchFamily="49" charset="0"/>
                  <a:cs typeface="Courier New" panose="02070309020205020404" pitchFamily="49" charset="0"/>
                </a:rPr>
                <a:t>Joint Score </a:t>
              </a:r>
              <a:r>
                <a:rPr lang="en-GB" sz="2600" dirty="0">
                  <a:latin typeface="Courier New" panose="02070309020205020404" pitchFamily="49" charset="0"/>
                  <a:cs typeface="Courier New" panose="02070309020205020404" pitchFamily="49" charset="0"/>
                </a:rPr>
                <a:t>is </a:t>
              </a:r>
              <a:r>
                <a:rPr lang="en-GB" sz="2600" b="1" dirty="0">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27.5</a:t>
              </a:r>
              <a:r>
                <a:rPr lang="en-GB" sz="2600" dirty="0">
                  <a:latin typeface="Courier New" panose="02070309020205020404" pitchFamily="49" charset="0"/>
                  <a:cs typeface="Courier New" panose="02070309020205020404" pitchFamily="49" charset="0"/>
                </a:rPr>
                <a:t> 	( </a:t>
              </a:r>
              <a:r>
                <a:rPr lang="en-GB" sz="2600" b="1" dirty="0">
                  <a:solidFill>
                    <a:srgbClr val="C00000"/>
                  </a:solidFill>
                  <a:latin typeface="Courier New" panose="02070309020205020404" pitchFamily="49" charset="0"/>
                  <a:cs typeface="Courier New" panose="02070309020205020404" pitchFamily="49" charset="0"/>
                </a:rPr>
                <a:t>0</a:t>
              </a:r>
              <a:r>
                <a:rPr lang="en-GB" sz="2600" b="1" dirty="0">
                  <a:latin typeface="Courier New" panose="02070309020205020404" pitchFamily="49" charset="0"/>
                  <a:cs typeface="Courier New" panose="02070309020205020404" pitchFamily="49" charset="0"/>
                </a:rPr>
                <a:t>+</a:t>
              </a:r>
              <a:r>
                <a:rPr lang="en-GB" sz="2600" b="1" dirty="0">
                  <a:solidFill>
                    <a:srgbClr val="0000FF"/>
                  </a:solidFill>
                  <a:latin typeface="Courier New" panose="02070309020205020404" pitchFamily="49" charset="0"/>
                  <a:cs typeface="Courier New" panose="02070309020205020404" pitchFamily="49" charset="0"/>
                </a:rPr>
                <a:t>25</a:t>
              </a:r>
              <a:r>
                <a:rPr lang="en-GB" sz="2600" b="1" dirty="0">
                  <a:latin typeface="Courier New" panose="02070309020205020404" pitchFamily="49" charset="0"/>
                  <a:cs typeface="Courier New" panose="02070309020205020404" pitchFamily="49" charset="0"/>
                </a:rPr>
                <a:t>+</a:t>
              </a:r>
              <a:r>
                <a:rPr lang="en-GB" sz="2600" b="1" dirty="0">
                  <a:solidFill>
                    <a:srgbClr val="0000FF"/>
                  </a:solidFill>
                  <a:latin typeface="Courier New" panose="02070309020205020404" pitchFamily="49" charset="0"/>
                  <a:cs typeface="Courier New" panose="02070309020205020404" pitchFamily="49" charset="0"/>
                </a:rPr>
                <a:t>2.5</a:t>
              </a:r>
              <a:r>
                <a:rPr lang="en-GB" sz="2600" b="1" dirty="0">
                  <a:solidFill>
                    <a:srgbClr val="C00000"/>
                  </a:solidFill>
                  <a:latin typeface="Courier New" panose="02070309020205020404" pitchFamily="49" charset="0"/>
                  <a:cs typeface="Courier New" panose="02070309020205020404" pitchFamily="49" charset="0"/>
                </a:rPr>
                <a:t>+ 0</a:t>
              </a:r>
              <a:r>
                <a:rPr lang="en-GB" sz="2600" dirty="0">
                  <a:latin typeface="Courier New" panose="02070309020205020404" pitchFamily="49" charset="0"/>
                  <a:cs typeface="Courier New" panose="02070309020205020404" pitchFamily="49" charset="0"/>
                </a:rPr>
                <a:t>)</a:t>
              </a: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Easy to see which of the two candidates is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better</a:t>
              </a:r>
              <a:r>
                <a:rPr lang="en-GB" sz="2400" dirty="0">
                  <a:latin typeface="Arial" panose="020B0604020202020204" pitchFamily="34" charset="0"/>
                  <a:cs typeface="Arial" panose="020B0604020202020204" pitchFamily="34" charset="0"/>
                </a:rPr>
                <a:t>: Locus 1 and 4 are much more important to ‚have‘ than locus 2 and locus 3. It is nearly unnecessary to calculate a </a:t>
              </a:r>
              <a:r>
                <a:rPr lang="en-GB" sz="2400" b="1" dirty="0">
                  <a:solidFill>
                    <a:srgbClr val="008A3E"/>
                  </a:solidFill>
                  <a:latin typeface="Courier New" panose="02070309020205020404" pitchFamily="49" charset="0"/>
                  <a:cs typeface="Courier New" panose="02070309020205020404" pitchFamily="49" charset="0"/>
                </a:rPr>
                <a:t>Joint </a:t>
              </a:r>
              <a:r>
                <a:rPr lang="en-GB" sz="2400" dirty="0">
                  <a:latin typeface="Arial" panose="020B0604020202020204" pitchFamily="34" charset="0"/>
                  <a:cs typeface="Arial" panose="020B0604020202020204" pitchFamily="34" charset="0"/>
                </a:rPr>
                <a:t>Marker</a:t>
              </a:r>
              <a:r>
                <a:rPr lang="en-GB" sz="2400" b="1" dirty="0">
                  <a:solidFill>
                    <a:srgbClr val="008A3E"/>
                  </a:solidFill>
                  <a:latin typeface="Courier New" panose="02070309020205020404" pitchFamily="49" charset="0"/>
                  <a:cs typeface="Courier New" panose="02070309020205020404" pitchFamily="49" charset="0"/>
                </a:rPr>
                <a:t> Score</a:t>
              </a:r>
              <a:r>
                <a:rPr lang="en-GB" sz="2400" dirty="0">
                  <a:latin typeface="Arial" panose="020B0604020202020204" pitchFamily="34" charset="0"/>
                  <a:cs typeface="Arial" panose="020B0604020202020204" pitchFamily="34" charset="0"/>
                </a:rPr>
                <a:t>. Yet, the more loci involved, the more we need </a:t>
              </a:r>
              <a:r>
                <a:rPr lang="en-GB" sz="2400" b="1" dirty="0">
                  <a:solidFill>
                    <a:srgbClr val="008A3E"/>
                  </a:solidFill>
                  <a:latin typeface="Courier New" panose="02070309020205020404" pitchFamily="49" charset="0"/>
                  <a:cs typeface="Courier New" panose="02070309020205020404" pitchFamily="49" charset="0"/>
                </a:rPr>
                <a:t>it</a:t>
              </a:r>
              <a:r>
                <a:rPr lang="en-GB" sz="2400" dirty="0">
                  <a:latin typeface="Arial" panose="020B0604020202020204" pitchFamily="34" charset="0"/>
                  <a:cs typeface="Arial" panose="020B0604020202020204" pitchFamily="34" charset="0"/>
                </a:rPr>
                <a:t>.   </a:t>
              </a:r>
            </a:p>
          </p:txBody>
        </p:sp>
        <p:sp>
          <p:nvSpPr>
            <p:cNvPr id="5" name="Rectangle 4"/>
            <p:cNvSpPr/>
            <p:nvPr/>
          </p:nvSpPr>
          <p:spPr>
            <a:xfrm>
              <a:off x="459452" y="1427905"/>
              <a:ext cx="2599058" cy="689179"/>
            </a:xfrm>
            <a:prstGeom prst="rect">
              <a:avLst/>
            </a:prstGeom>
            <a:noFill/>
            <a:ln w="31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104864" y="1412889"/>
              <a:ext cx="2543696" cy="689179"/>
            </a:xfrm>
            <a:prstGeom prst="rect">
              <a:avLst/>
            </a:prstGeom>
            <a:noFill/>
            <a:ln w="31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689100" y="1412890"/>
              <a:ext cx="2750706" cy="689179"/>
            </a:xfrm>
            <a:prstGeom prst="rect">
              <a:avLst/>
            </a:prstGeom>
            <a:noFill/>
            <a:ln w="31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511127" y="1427905"/>
              <a:ext cx="2599058" cy="689179"/>
            </a:xfrm>
            <a:prstGeom prst="rect">
              <a:avLst/>
            </a:prstGeom>
            <a:noFill/>
            <a:ln w="31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Rectangle 9"/>
          <p:cNvSpPr/>
          <p:nvPr/>
        </p:nvSpPr>
        <p:spPr>
          <a:xfrm>
            <a:off x="459452" y="4576713"/>
            <a:ext cx="11267492" cy="12584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5CF9943-03F7-4C09-8233-FB6CAB9C5203}"/>
              </a:ext>
            </a:extLst>
          </p:cNvPr>
          <p:cNvSpPr txBox="1"/>
          <p:nvPr/>
        </p:nvSpPr>
        <p:spPr>
          <a:xfrm>
            <a:off x="3976047" y="6355421"/>
            <a:ext cx="7588156"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here admit that the impact of loci in trait may differ, you see the point!</a:t>
            </a:r>
          </a:p>
        </p:txBody>
      </p:sp>
    </p:spTree>
    <p:extLst>
      <p:ext uri="{BB962C8B-B14F-4D97-AF65-F5344CB8AC3E}">
        <p14:creationId xmlns:p14="http://schemas.microsoft.com/office/powerpoint/2010/main" val="1420498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72265"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 most cases, the impact of loci on genetic variation of trait will differ. </a:t>
            </a:r>
            <a:r>
              <a:rPr lang="en-GB" sz="2400" dirty="0" err="1">
                <a:latin typeface="Arial" panose="020B0604020202020204" pitchFamily="34" charset="0"/>
                <a:cs typeface="Arial" panose="020B0604020202020204" pitchFamily="34" charset="0"/>
              </a:rPr>
              <a:t>Alors</a:t>
            </a:r>
            <a:r>
              <a:rPr lang="en-GB" sz="2400" dirty="0">
                <a:latin typeface="Arial" panose="020B0604020202020204" pitchFamily="34" charset="0"/>
                <a:cs typeface="Arial" panose="020B0604020202020204" pitchFamily="34" charset="0"/>
              </a:rPr>
              <a:t> …. </a:t>
            </a:r>
          </a:p>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Impacts of the four loci will not be the same</a:t>
            </a:r>
            <a:r>
              <a:rPr lang="en-GB" sz="2400" dirty="0">
                <a:latin typeface="Arial" panose="020B0604020202020204" pitchFamily="34" charset="0"/>
                <a:cs typeface="Arial" panose="020B0604020202020204" pitchFamily="34" charset="0"/>
              </a:rPr>
              <a:t>. How to get info about their </a:t>
            </a:r>
            <a:r>
              <a:rPr lang="en-GB" sz="2400" dirty="0">
                <a:solidFill>
                  <a:srgbClr val="0000FF"/>
                </a:solidFill>
                <a:latin typeface="Arial" panose="020B0604020202020204" pitchFamily="34" charset="0"/>
                <a:cs typeface="Arial" panose="020B0604020202020204" pitchFamily="34" charset="0"/>
              </a:rPr>
              <a:t>effects</a:t>
            </a:r>
            <a:r>
              <a:rPr lang="en-GB" sz="2400" dirty="0">
                <a:latin typeface="Arial" panose="020B0604020202020204" pitchFamily="34" charset="0"/>
                <a:cs typeface="Arial" panose="020B0604020202020204" pitchFamily="34" charset="0"/>
              </a:rPr>
              <a:t>-on-trait?</a:t>
            </a:r>
          </a:p>
          <a:p>
            <a:r>
              <a:rPr lang="en-GB" dirty="0">
                <a:latin typeface="Arial" panose="020B0604020202020204" pitchFamily="34" charset="0"/>
                <a:cs typeface="Arial" panose="020B0604020202020204" pitchFamily="34" charset="0"/>
              </a:rPr>
              <a:t>We estimate (calculate) </a:t>
            </a:r>
            <a:r>
              <a:rPr lang="en-GB" dirty="0">
                <a:solidFill>
                  <a:srgbClr val="0000FF"/>
                </a:solidFill>
                <a:latin typeface="Arial" panose="020B0604020202020204" pitchFamily="34" charset="0"/>
                <a:cs typeface="Arial" panose="020B0604020202020204" pitchFamily="34" charset="0"/>
              </a:rPr>
              <a:t>effects</a:t>
            </a:r>
            <a:r>
              <a:rPr lang="en-GB" dirty="0">
                <a:latin typeface="Arial" panose="020B0604020202020204" pitchFamily="34" charset="0"/>
                <a:cs typeface="Arial" panose="020B0604020202020204" pitchFamily="34" charset="0"/>
              </a:rPr>
              <a:t> of these four SNP by joining genetic and trait data.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We assume ‘causative’ SNP: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Simplistic</a:t>
            </a:r>
            <a:r>
              <a:rPr lang="en-GB" dirty="0">
                <a:solidFill>
                  <a:schemeClr val="tx1">
                    <a:lumMod val="50000"/>
                    <a:lumOff val="50000"/>
                  </a:schemeClr>
                </a:solidFill>
                <a:latin typeface="Arial" panose="020B0604020202020204" pitchFamily="34" charset="0"/>
                <a:cs typeface="Arial" panose="020B0604020202020204" pitchFamily="34" charset="0"/>
              </a:rPr>
              <a:t> setting</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(cf. https://s.gwdg.de/y1fFO3;  DOI: 10.1093/genetics/157.4.1819). </a:t>
            </a:r>
          </a:p>
        </p:txBody>
      </p:sp>
      <p:sp>
        <p:nvSpPr>
          <p:cNvPr id="5" name="Textfeld 1"/>
          <p:cNvSpPr txBox="1"/>
          <p:nvPr/>
        </p:nvSpPr>
        <p:spPr>
          <a:xfrm>
            <a:off x="6296570" y="1708874"/>
            <a:ext cx="5828560" cy="470898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Estimation of effects at four SNP. The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status at SNP1 is coded as 1, TT status as 0. At SNP2, AT-heterozygosity occurs, coded as 0.5. At SNP3, GG may be coded as 1;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Of course you remember from your maths A-level how to determine four un-knowns with four equations. You see that having at SNP1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instead of </a:t>
            </a:r>
            <a:r>
              <a:rPr lang="en-GB" dirty="0">
                <a:solidFill>
                  <a:srgbClr val="C00000"/>
                </a:solidFill>
                <a:latin typeface="Arial" panose="020B0604020202020204" pitchFamily="34" charset="0"/>
                <a:cs typeface="Arial" panose="020B0604020202020204" pitchFamily="34" charset="0"/>
              </a:rPr>
              <a:t>TT</a:t>
            </a:r>
            <a:r>
              <a:rPr lang="en-GB" dirty="0">
                <a:latin typeface="Arial" panose="020B0604020202020204" pitchFamily="34" charset="0"/>
                <a:cs typeface="Arial" panose="020B0604020202020204" pitchFamily="34" charset="0"/>
              </a:rPr>
              <a:t> has a marked increasing effect of the trait expression (phenotypic value), the impact is w=90. SNP 3 has a very small effect. Genotype #4 realized its trait value of 70 with zero contribution from SNP1, SNP2, SNP3 and with z=70.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these SNP-effects: w, x, y, z, one then can </a:t>
            </a:r>
            <a:r>
              <a:rPr lang="en-GB" dirty="0" err="1">
                <a:latin typeface="Arial" panose="020B0604020202020204" pitchFamily="34" charset="0"/>
                <a:cs typeface="Arial" panose="020B0604020202020204" pitchFamily="34" charset="0"/>
              </a:rPr>
              <a:t>esti</a:t>
            </a:r>
            <a:r>
              <a:rPr lang="en-GB" dirty="0">
                <a:latin typeface="Arial" panose="020B0604020202020204" pitchFamily="34" charset="0"/>
                <a:cs typeface="Arial" panose="020B0604020202020204" pitchFamily="34" charset="0"/>
              </a:rPr>
              <a:t>-mate (anticipate, predict, calculate) the trait expression of further, so-far not yet phenotyped genotypes. </a:t>
            </a:r>
            <a:r>
              <a:rPr lang="en-GB" sz="1200" dirty="0">
                <a:latin typeface="Arial" panose="020B0604020202020204" pitchFamily="34" charset="0"/>
                <a:cs typeface="Arial" panose="020B0604020202020204" pitchFamily="34" charset="0"/>
              </a:rPr>
              <a:t> </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Such genotype could be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TT</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CC</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TT</a:t>
            </a:r>
            <a:r>
              <a:rPr lang="en-GB" dirty="0">
                <a:latin typeface="Arial" panose="020B0604020202020204" pitchFamily="34" charset="0"/>
                <a:cs typeface="Arial" panose="020B0604020202020204" pitchFamily="34" charset="0"/>
              </a:rPr>
              <a:t>, for instance.</a:t>
            </a:r>
          </a:p>
        </p:txBody>
      </p:sp>
      <p:sp>
        <p:nvSpPr>
          <p:cNvPr id="2" name="Textfeld 1"/>
          <p:cNvSpPr txBox="1"/>
          <p:nvPr/>
        </p:nvSpPr>
        <p:spPr>
          <a:xfrm>
            <a:off x="11574443" y="630231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19" name="Group 18"/>
          <p:cNvGrpSpPr/>
          <p:nvPr/>
        </p:nvGrpSpPr>
        <p:grpSpPr>
          <a:xfrm>
            <a:off x="52429" y="1731812"/>
            <a:ext cx="6058372" cy="5141436"/>
            <a:chOff x="52429" y="1731812"/>
            <a:chExt cx="6058372" cy="5141436"/>
          </a:xfrm>
        </p:grpSpPr>
        <p:grpSp>
          <p:nvGrpSpPr>
            <p:cNvPr id="3" name="Group 2"/>
            <p:cNvGrpSpPr/>
            <p:nvPr/>
          </p:nvGrpSpPr>
          <p:grpSpPr>
            <a:xfrm>
              <a:off x="52429" y="1731812"/>
              <a:ext cx="6058372" cy="5141436"/>
              <a:chOff x="48196" y="87764"/>
              <a:chExt cx="6058372" cy="5141436"/>
            </a:xfrm>
          </p:grpSpPr>
          <p:grpSp>
            <p:nvGrpSpPr>
              <p:cNvPr id="6" name="Gruppieren 5"/>
              <p:cNvGrpSpPr/>
              <p:nvPr/>
            </p:nvGrpSpPr>
            <p:grpSpPr>
              <a:xfrm>
                <a:off x="78615" y="87764"/>
                <a:ext cx="6027952" cy="5107865"/>
                <a:chOff x="78615" y="87764"/>
                <a:chExt cx="6027952" cy="5107865"/>
              </a:xfrm>
            </p:grpSpPr>
            <p:sp>
              <p:nvSpPr>
                <p:cNvPr id="7" name="Abgerundetes Rechteck 6"/>
                <p:cNvSpPr/>
                <p:nvPr/>
              </p:nvSpPr>
              <p:spPr>
                <a:xfrm>
                  <a:off x="4034330" y="1700775"/>
                  <a:ext cx="345645" cy="23043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Abgerundetes Rechteck 4"/>
                <p:cNvSpPr/>
                <p:nvPr/>
              </p:nvSpPr>
              <p:spPr>
                <a:xfrm>
                  <a:off x="2574940" y="1700775"/>
                  <a:ext cx="345645" cy="23043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15" y="87764"/>
                  <a:ext cx="6027952" cy="5107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Rectangle 9"/>
              <p:cNvSpPr/>
              <p:nvPr/>
            </p:nvSpPr>
            <p:spPr>
              <a:xfrm>
                <a:off x="78616" y="4725144"/>
                <a:ext cx="6027952"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5148064" y="1700775"/>
                <a:ext cx="958503" cy="3096377"/>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p:nvPicPr>
            <p:blipFill>
              <a:blip r:embed="rId3"/>
              <a:stretch>
                <a:fillRect/>
              </a:stretch>
            </p:blipFill>
            <p:spPr>
              <a:xfrm>
                <a:off x="48196" y="1899898"/>
                <a:ext cx="1016001" cy="922867"/>
              </a:xfrm>
              <a:prstGeom prst="rect">
                <a:avLst/>
              </a:prstGeom>
            </p:spPr>
          </p:pic>
        </p:grpSp>
        <p:cxnSp>
          <p:nvCxnSpPr>
            <p:cNvPr id="14" name="Straight Connector 13"/>
            <p:cNvCxnSpPr/>
            <p:nvPr/>
          </p:nvCxnSpPr>
          <p:spPr>
            <a:xfrm flipH="1">
              <a:off x="82848" y="6446133"/>
              <a:ext cx="5069449" cy="0"/>
            </a:xfrm>
            <a:prstGeom prst="line">
              <a:avLst/>
            </a:prstGeom>
            <a:ln>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61536" y="2230964"/>
              <a:ext cx="474133" cy="954107"/>
            </a:xfrm>
            <a:prstGeom prst="rect">
              <a:avLst/>
            </a:prstGeom>
            <a:solidFill>
              <a:schemeClr val="bg1"/>
            </a:solidFill>
          </p:spPr>
          <p:txBody>
            <a:bodyPr wrap="square" rtlCol="0">
              <a:spAutoFit/>
            </a:bodyPr>
            <a:lstStyle/>
            <a:p>
              <a:r>
                <a:rPr lang="en-GB" sz="1400" dirty="0">
                  <a:solidFill>
                    <a:srgbClr val="0000FF"/>
                  </a:solidFill>
                  <a:latin typeface="Arial" panose="020B0604020202020204" pitchFamily="34" charset="0"/>
                  <a:cs typeface="Arial" panose="020B0604020202020204" pitchFamily="34" charset="0"/>
                </a:rPr>
                <a:t>AA</a:t>
              </a:r>
            </a:p>
            <a:p>
              <a:r>
                <a:rPr lang="en-GB" sz="1400" dirty="0">
                  <a:latin typeface="Arial" panose="020B0604020202020204" pitchFamily="34" charset="0"/>
                  <a:cs typeface="Arial" panose="020B0604020202020204" pitchFamily="34" charset="0"/>
                </a:rPr>
                <a:t>TT</a:t>
              </a:r>
            </a:p>
            <a:p>
              <a:r>
                <a:rPr lang="en-GB" sz="1400" dirty="0">
                  <a:latin typeface="Arial" panose="020B0604020202020204" pitchFamily="34" charset="0"/>
                  <a:cs typeface="Arial" panose="020B0604020202020204" pitchFamily="34" charset="0"/>
                </a:rPr>
                <a:t>TT</a:t>
              </a:r>
            </a:p>
            <a:p>
              <a:r>
                <a:rPr lang="en-GB" sz="1400" dirty="0">
                  <a:latin typeface="Arial" panose="020B0604020202020204" pitchFamily="34" charset="0"/>
                  <a:cs typeface="Arial" panose="020B0604020202020204" pitchFamily="34" charset="0"/>
                </a:rPr>
                <a:t>TT</a:t>
              </a:r>
            </a:p>
          </p:txBody>
        </p:sp>
        <p:cxnSp>
          <p:nvCxnSpPr>
            <p:cNvPr id="18" name="Straight Connector 17"/>
            <p:cNvCxnSpPr/>
            <p:nvPr/>
          </p:nvCxnSpPr>
          <p:spPr>
            <a:xfrm>
              <a:off x="82848" y="3124200"/>
              <a:ext cx="6025284" cy="846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72000" y="3185071"/>
            <a:ext cx="6036132" cy="3578905"/>
          </a:xfrm>
          <a:prstGeom prst="rect">
            <a:avLst/>
          </a:prstGeom>
          <a:solidFill>
            <a:srgbClr val="FFFFFF">
              <a:alpha val="87843"/>
            </a:srgb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42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198436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Application: Employ estimates at </a:t>
            </a:r>
            <a:r>
              <a:rPr lang="en-GB" sz="2400" dirty="0">
                <a:effectLst>
                  <a:glow rad="63500">
                    <a:srgbClr val="FFFF05"/>
                  </a:glow>
                </a:effectLst>
                <a:latin typeface="Arial" panose="020B0604020202020204" pitchFamily="34" charset="0"/>
                <a:cs typeface="Arial" panose="020B0604020202020204" pitchFamily="34" charset="0"/>
              </a:rPr>
              <a:t>four</a:t>
            </a:r>
            <a:r>
              <a:rPr lang="en-GB" sz="2400" dirty="0">
                <a:latin typeface="Arial" panose="020B0604020202020204" pitchFamily="34" charset="0"/>
                <a:cs typeface="Arial" panose="020B0604020202020204" pitchFamily="34" charset="0"/>
              </a:rPr>
              <a:t> SNP and predict performance of a so-far un-tested (un-phenotyped) candidate.</a:t>
            </a:r>
          </a:p>
        </p:txBody>
      </p:sp>
      <p:sp>
        <p:nvSpPr>
          <p:cNvPr id="5" name="Textfeld 1"/>
          <p:cNvSpPr txBox="1"/>
          <p:nvPr/>
        </p:nvSpPr>
        <p:spPr>
          <a:xfrm>
            <a:off x="6135623" y="781693"/>
            <a:ext cx="5920741" cy="267765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so-far non-phenotyped candidate #5 shows these SNP (results from ‘genotyping’):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Cand</a:t>
            </a:r>
            <a:r>
              <a:rPr lang="en-GB" dirty="0">
                <a:latin typeface="Arial" panose="020B0604020202020204" pitchFamily="34" charset="0"/>
                <a:cs typeface="Arial" panose="020B0604020202020204" pitchFamily="34" charset="0"/>
              </a:rPr>
              <a:t>. #5 shows	►	</a:t>
            </a:r>
            <a:r>
              <a:rPr lang="en-GB" dirty="0">
                <a:latin typeface="Courier New" panose="02070309020205020404" pitchFamily="49" charset="0"/>
                <a:cs typeface="Courier New" panose="02070309020205020404" pitchFamily="49" charset="0"/>
              </a:rPr>
              <a:t>SNP1 SNP2 SNP3 SNP4</a:t>
            </a:r>
          </a:p>
          <a:p>
            <a:r>
              <a:rPr lang="en-GB" dirty="0">
                <a:latin typeface="Arial" panose="020B0604020202020204" pitchFamily="34" charset="0"/>
                <a:cs typeface="Arial" panose="020B0604020202020204" pitchFamily="34" charset="0"/>
              </a:rPr>
              <a:t>			</a:t>
            </a:r>
            <a:r>
              <a:rPr lang="en-GB" b="1" dirty="0">
                <a:solidFill>
                  <a:srgbClr val="0000FF"/>
                </a:solidFill>
                <a:latin typeface="Courier New" panose="02070309020205020404" pitchFamily="49" charset="0"/>
                <a:cs typeface="Courier New" panose="02070309020205020404" pitchFamily="49" charset="0"/>
              </a:rPr>
              <a:t>AA</a:t>
            </a:r>
            <a:r>
              <a:rPr lang="en-GB" dirty="0">
                <a:latin typeface="Courier New" panose="02070309020205020404" pitchFamily="49" charset="0"/>
                <a:cs typeface="Courier New" panose="02070309020205020404" pitchFamily="49" charset="0"/>
              </a:rPr>
              <a:t>   </a:t>
            </a:r>
            <a:r>
              <a:rPr lang="en-GB" b="1" dirty="0">
                <a:solidFill>
                  <a:srgbClr val="C00000"/>
                </a:solidFill>
                <a:latin typeface="Courier New" panose="02070309020205020404" pitchFamily="49" charset="0"/>
                <a:cs typeface="Courier New" panose="02070309020205020404" pitchFamily="49" charset="0"/>
              </a:rPr>
              <a:t>TT   CC   </a:t>
            </a:r>
            <a:r>
              <a:rPr lang="en-GB" b="1" dirty="0">
                <a:solidFill>
                  <a:srgbClr val="0000FF"/>
                </a:solidFill>
                <a:latin typeface="Courier New" panose="02070309020205020404" pitchFamily="49" charset="0"/>
                <a:cs typeface="Courier New" panose="02070309020205020404" pitchFamily="49" charset="0"/>
              </a:rPr>
              <a:t>TT</a:t>
            </a:r>
          </a:p>
          <a:p>
            <a:r>
              <a:rPr lang="en-GB" dirty="0">
                <a:latin typeface="Arial" panose="020B0604020202020204" pitchFamily="34" charset="0"/>
                <a:cs typeface="Arial" panose="020B0604020202020204" pitchFamily="34" charset="0"/>
              </a:rPr>
              <a:t>Coded then as 	►             </a:t>
            </a:r>
            <a:r>
              <a:rPr lang="en-GB" dirty="0">
                <a:latin typeface="Courier New" panose="02070309020205020404" pitchFamily="49" charset="0"/>
                <a:cs typeface="Courier New" panose="02070309020205020404" pitchFamily="49" charset="0"/>
              </a:rPr>
              <a:t>1    0    0    1 </a:t>
            </a:r>
          </a:p>
          <a:p>
            <a:r>
              <a:rPr lang="en-GB" dirty="0">
                <a:latin typeface="Arial" panose="020B0604020202020204" pitchFamily="34" charset="0"/>
                <a:cs typeface="Arial" panose="020B0604020202020204" pitchFamily="34" charset="0"/>
              </a:rPr>
              <a:t>Effects then  	►           </a:t>
            </a:r>
            <a:r>
              <a:rPr lang="en-GB" b="1" dirty="0">
                <a:latin typeface="Courier New" panose="02070309020205020404" pitchFamily="49" charset="0"/>
                <a:cs typeface="Courier New" panose="02070309020205020404" pitchFamily="49" charset="0"/>
              </a:rPr>
              <a:t>90    0    0   70</a:t>
            </a:r>
            <a:br>
              <a:rPr lang="en-GB" sz="1200" b="1" dirty="0">
                <a:latin typeface="Courier New" panose="02070309020205020404" pitchFamily="49" charset="0"/>
                <a:cs typeface="Courier New" panose="02070309020205020404" pitchFamily="49" charset="0"/>
              </a:rPr>
            </a:br>
            <a:endParaRPr lang="en-GB" sz="1200" b="1" dirty="0">
              <a:latin typeface="Courier New" panose="02070309020205020404" pitchFamily="49" charset="0"/>
              <a:cs typeface="Courier New" panose="02070309020205020404" pitchFamily="49" charset="0"/>
            </a:endParaRPr>
          </a:p>
          <a:p>
            <a:r>
              <a:rPr lang="en-GB" dirty="0">
                <a:latin typeface="Arial" panose="020B0604020202020204" pitchFamily="34" charset="0"/>
                <a:cs typeface="Arial" panose="020B0604020202020204" pitchFamily="34" charset="0"/>
              </a:rPr>
              <a:t>Consequently, its Joint Score (estimated performance)  is </a:t>
            </a:r>
            <a:r>
              <a:rPr lang="en-GB" b="1" dirty="0">
                <a:latin typeface="Courier New" panose="02070309020205020404" pitchFamily="49" charset="0"/>
                <a:cs typeface="Courier New" panose="02070309020205020404" pitchFamily="49" charset="0"/>
              </a:rPr>
              <a:t>Y=</a:t>
            </a:r>
            <a:r>
              <a:rPr lang="en-GB" b="1" dirty="0">
                <a:solidFill>
                  <a:srgbClr val="0000FF"/>
                </a:solidFill>
                <a:latin typeface="Courier New" panose="02070309020205020404" pitchFamily="49" charset="0"/>
                <a:cs typeface="Courier New" panose="02070309020205020404" pitchFamily="49" charset="0"/>
              </a:rPr>
              <a:t>90</a:t>
            </a:r>
            <a:r>
              <a:rPr lang="en-GB" b="1" dirty="0">
                <a:latin typeface="Courier New" panose="02070309020205020404" pitchFamily="49" charset="0"/>
                <a:cs typeface="Courier New" panose="02070309020205020404" pitchFamily="49" charset="0"/>
              </a:rPr>
              <a:t>+</a:t>
            </a:r>
            <a:r>
              <a:rPr lang="en-GB" b="1" dirty="0">
                <a:solidFill>
                  <a:srgbClr val="C00000"/>
                </a:solidFill>
                <a:latin typeface="Courier New" panose="02070309020205020404" pitchFamily="49" charset="0"/>
                <a:cs typeface="Courier New" panose="02070309020205020404" pitchFamily="49" charset="0"/>
              </a:rPr>
              <a:t>0</a:t>
            </a:r>
            <a:r>
              <a:rPr lang="en-GB" b="1" dirty="0">
                <a:latin typeface="Courier New" panose="02070309020205020404" pitchFamily="49" charset="0"/>
                <a:cs typeface="Courier New" panose="02070309020205020404" pitchFamily="49" charset="0"/>
              </a:rPr>
              <a:t>+</a:t>
            </a:r>
            <a:r>
              <a:rPr lang="en-GB" b="1" dirty="0">
                <a:solidFill>
                  <a:srgbClr val="C00000"/>
                </a:solidFill>
                <a:latin typeface="Courier New" panose="02070309020205020404" pitchFamily="49" charset="0"/>
                <a:cs typeface="Courier New" panose="02070309020205020404" pitchFamily="49" charset="0"/>
              </a:rPr>
              <a:t>0</a:t>
            </a:r>
            <a:r>
              <a:rPr lang="en-GB" b="1" dirty="0">
                <a:latin typeface="Courier New" panose="02070309020205020404" pitchFamily="49" charset="0"/>
                <a:cs typeface="Courier New" panose="02070309020205020404" pitchFamily="49" charset="0"/>
              </a:rPr>
              <a:t>+</a:t>
            </a:r>
            <a:r>
              <a:rPr lang="en-GB" b="1" dirty="0">
                <a:solidFill>
                  <a:srgbClr val="0000FF"/>
                </a:solidFill>
                <a:latin typeface="Courier New" panose="02070309020205020404" pitchFamily="49" charset="0"/>
                <a:cs typeface="Courier New" panose="02070309020205020404" pitchFamily="49" charset="0"/>
              </a:rPr>
              <a:t>70</a:t>
            </a:r>
            <a:r>
              <a:rPr lang="en-GB" b="1" dirty="0">
                <a:latin typeface="Courier New" panose="02070309020205020404" pitchFamily="49" charset="0"/>
                <a:cs typeface="Courier New" panose="02070309020205020404" pitchFamily="49" charset="0"/>
              </a:rPr>
              <a:t> = 160</a:t>
            </a:r>
            <a:r>
              <a:rPr lang="en-GB" dirty="0">
                <a:latin typeface="Arial" panose="020B0604020202020204" pitchFamily="34" charset="0"/>
                <a:cs typeface="Arial" panose="020B0604020202020204" pitchFamily="34" charset="0"/>
              </a:rPr>
              <a:t>.  .. a highly promising type!</a:t>
            </a:r>
            <a:endParaRPr lang="en-GB" sz="1200" dirty="0">
              <a:latin typeface="Arial" panose="020B0604020202020204" pitchFamily="34" charset="0"/>
              <a:cs typeface="Arial" panose="020B0604020202020204" pitchFamily="34" charset="0"/>
            </a:endParaRPr>
          </a:p>
        </p:txBody>
      </p:sp>
      <p:grpSp>
        <p:nvGrpSpPr>
          <p:cNvPr id="6" name="Group 5"/>
          <p:cNvGrpSpPr/>
          <p:nvPr/>
        </p:nvGrpSpPr>
        <p:grpSpPr>
          <a:xfrm>
            <a:off x="0" y="1368000"/>
            <a:ext cx="6058371" cy="5146271"/>
            <a:chOff x="0" y="826186"/>
            <a:chExt cx="6058371" cy="5146271"/>
          </a:xfrm>
        </p:grpSpPr>
        <p:grpSp>
          <p:nvGrpSpPr>
            <p:cNvPr id="7" name="Gruppieren 5"/>
            <p:cNvGrpSpPr/>
            <p:nvPr/>
          </p:nvGrpSpPr>
          <p:grpSpPr>
            <a:xfrm>
              <a:off x="30419" y="826186"/>
              <a:ext cx="6027952" cy="5107865"/>
              <a:chOff x="78615" y="87764"/>
              <a:chExt cx="6027952" cy="5107865"/>
            </a:xfrm>
          </p:grpSpPr>
          <p:sp>
            <p:nvSpPr>
              <p:cNvPr id="8" name="Abgerundetes Rechteck 6"/>
              <p:cNvSpPr/>
              <p:nvPr/>
            </p:nvSpPr>
            <p:spPr>
              <a:xfrm>
                <a:off x="4034330" y="1700775"/>
                <a:ext cx="345645" cy="23043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Abgerundetes Rechteck 4"/>
              <p:cNvSpPr/>
              <p:nvPr/>
            </p:nvSpPr>
            <p:spPr>
              <a:xfrm>
                <a:off x="2574940" y="1700775"/>
                <a:ext cx="345645" cy="23043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15" y="87764"/>
                <a:ext cx="6027952" cy="5107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1" name="Picture 10"/>
            <p:cNvPicPr>
              <a:picLocks noChangeAspect="1"/>
            </p:cNvPicPr>
            <p:nvPr/>
          </p:nvPicPr>
          <p:blipFill>
            <a:blip r:embed="rId3"/>
            <a:stretch>
              <a:fillRect/>
            </a:stretch>
          </p:blipFill>
          <p:spPr>
            <a:xfrm>
              <a:off x="0" y="2638320"/>
              <a:ext cx="1016001" cy="922867"/>
            </a:xfrm>
            <a:prstGeom prst="rect">
              <a:avLst/>
            </a:prstGeom>
          </p:spPr>
        </p:pic>
        <p:sp>
          <p:nvSpPr>
            <p:cNvPr id="12" name="Rectangle 11"/>
            <p:cNvSpPr/>
            <p:nvPr/>
          </p:nvSpPr>
          <p:spPr>
            <a:xfrm>
              <a:off x="5099868" y="2439197"/>
              <a:ext cx="958503" cy="3533260"/>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 name="Picture 2"/>
          <p:cNvPicPr>
            <a:picLocks noChangeAspect="1"/>
          </p:cNvPicPr>
          <p:nvPr/>
        </p:nvPicPr>
        <p:blipFill>
          <a:blip r:embed="rId4"/>
          <a:stretch>
            <a:fillRect/>
          </a:stretch>
        </p:blipFill>
        <p:spPr>
          <a:xfrm>
            <a:off x="6135623" y="3517187"/>
            <a:ext cx="5906684" cy="3006161"/>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574442" y="635037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
        <p:nvSpPr>
          <p:cNvPr id="14" name="Rectangle 13"/>
          <p:cNvSpPr/>
          <p:nvPr/>
        </p:nvSpPr>
        <p:spPr>
          <a:xfrm rot="20929664">
            <a:off x="7266462" y="4766832"/>
            <a:ext cx="3938899"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noProof="1">
                <a:latin typeface="Arial" panose="020B0604020202020204" pitchFamily="34" charset="0"/>
                <a:cs typeface="Arial" panose="020B0604020202020204" pitchFamily="34" charset="0"/>
              </a:rPr>
              <a:t>Ceci ce n'est qu'un accessoire visuel</a:t>
            </a:r>
          </a:p>
        </p:txBody>
      </p:sp>
    </p:spTree>
    <p:extLst>
      <p:ext uri="{BB962C8B-B14F-4D97-AF65-F5344CB8AC3E}">
        <p14:creationId xmlns:p14="http://schemas.microsoft.com/office/powerpoint/2010/main" val="307496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06778" y="7918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
        <p:nvSpPr>
          <p:cNvPr id="3" name="Rectangle 2"/>
          <p:cNvSpPr/>
          <p:nvPr/>
        </p:nvSpPr>
        <p:spPr>
          <a:xfrm>
            <a:off x="44464" y="1307563"/>
            <a:ext cx="12080663" cy="646331"/>
          </a:xfrm>
          <a:prstGeom prst="rect">
            <a:avLst/>
          </a:prstGeom>
          <a:solidFill>
            <a:schemeClr val="bg1"/>
          </a:solidFill>
          <a:effectLst>
            <a:outerShdw blurRad="50800" dist="38100" dir="2700000" algn="tl" rotWithShape="0">
              <a:srgbClr val="0000FF">
                <a:alpha val="40000"/>
              </a:srgbClr>
            </a:outerShdw>
          </a:effectLst>
        </p:spPr>
        <p:txBody>
          <a:bodyPr wrap="square">
            <a:spAutoFit/>
          </a:bodyPr>
          <a:lstStyle/>
          <a:p>
            <a:r>
              <a:rPr lang="en-GB" dirty="0">
                <a:latin typeface="Arial" panose="020B0604020202020204" pitchFamily="34" charset="0"/>
              </a:rPr>
              <a:t>The notorious Baron von </a:t>
            </a:r>
            <a:r>
              <a:rPr lang="en-GB" dirty="0" err="1">
                <a:solidFill>
                  <a:srgbClr val="0000FF"/>
                </a:solidFill>
                <a:latin typeface="Arial" panose="020B0604020202020204" pitchFamily="34" charset="0"/>
              </a:rPr>
              <a:t>Münchhausen</a:t>
            </a:r>
            <a:r>
              <a:rPr lang="en-GB" dirty="0">
                <a:latin typeface="Arial" panose="020B0604020202020204" pitchFamily="34" charset="0"/>
              </a:rPr>
              <a:t> pulls himself (and his horse) out of the swamp by ‘just’ pulling himself up by his own mop of hair. </a:t>
            </a:r>
            <a:endParaRPr lang="en-GB" dirty="0"/>
          </a:p>
        </p:txBody>
      </p:sp>
      <p:pic>
        <p:nvPicPr>
          <p:cNvPr id="10" name="Picture 9">
            <a:extLst>
              <a:ext uri="{FF2B5EF4-FFF2-40B4-BE49-F238E27FC236}">
                <a16:creationId xmlns:a16="http://schemas.microsoft.com/office/drawing/2014/main" id="{36CAB061-7F4E-403F-9C0F-21E492433796}"/>
              </a:ext>
            </a:extLst>
          </p:cNvPr>
          <p:cNvPicPr>
            <a:picLocks noChangeAspect="1"/>
          </p:cNvPicPr>
          <p:nvPr/>
        </p:nvPicPr>
        <p:blipFill>
          <a:blip r:embed="rId2"/>
          <a:stretch>
            <a:fillRect/>
          </a:stretch>
        </p:blipFill>
        <p:spPr>
          <a:xfrm>
            <a:off x="44464" y="2009408"/>
            <a:ext cx="4805040" cy="4792535"/>
          </a:xfrm>
          <a:prstGeom prst="rect">
            <a:avLst/>
          </a:prstGeom>
          <a:solidFill>
            <a:schemeClr val="bg1"/>
          </a:solidFill>
          <a:effectLst>
            <a:outerShdw blurRad="50800" dist="38100" dir="2700000" algn="tl" rotWithShape="0">
              <a:srgbClr val="0000FF">
                <a:alpha val="40000"/>
              </a:srgbClr>
            </a:outerShdw>
          </a:effectLst>
        </p:spPr>
      </p:pic>
    </p:spTree>
    <p:extLst>
      <p:ext uri="{BB962C8B-B14F-4D97-AF65-F5344CB8AC3E}">
        <p14:creationId xmlns:p14="http://schemas.microsoft.com/office/powerpoint/2010/main" val="3405077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1998" y="5632078"/>
            <a:ext cx="12085467"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Moreover</a:t>
            </a:r>
            <a:r>
              <a:rPr lang="en-GB" dirty="0">
                <a:latin typeface="Arial" panose="020B0604020202020204" pitchFamily="34" charset="0"/>
                <a:cs typeface="Arial" panose="020B0604020202020204" pitchFamily="34" charset="0"/>
              </a:rPr>
              <a:t>: We estimate these effects in a specific germplasm and specific environments. The genetic background will influence the effects of these four loci (epistasis). Their effect may be different in a different gene pool (the same for different environments). We must validate the estimates in independent material and experiments, to not fall in a trap: Circular reasoning; Overfitting; see </a:t>
            </a:r>
            <a:r>
              <a:rPr lang="en-GB" dirty="0" err="1">
                <a:solidFill>
                  <a:srgbClr val="0000FF"/>
                </a:solidFill>
                <a:latin typeface="Arial" panose="020B0604020202020204" pitchFamily="34" charset="0"/>
                <a:cs typeface="Arial" panose="020B0604020202020204" pitchFamily="34" charset="0"/>
              </a:rPr>
              <a:t>Münchhausen</a:t>
            </a:r>
            <a:r>
              <a:rPr lang="en-GB" dirty="0">
                <a:latin typeface="Arial" panose="020B0604020202020204" pitchFamily="34" charset="0"/>
                <a:cs typeface="Arial" panose="020B0604020202020204" pitchFamily="34" charset="0"/>
              </a:rPr>
              <a:t> ;-) DOI 10.3389/fpls.2021.734512.</a:t>
            </a:r>
          </a:p>
        </p:txBody>
      </p:sp>
      <p:sp>
        <p:nvSpPr>
          <p:cNvPr id="4" name="TextBox 3"/>
          <p:cNvSpPr txBox="1"/>
          <p:nvPr/>
        </p:nvSpPr>
        <p:spPr>
          <a:xfrm>
            <a:off x="71999" y="36000"/>
            <a:ext cx="1205312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we now have data on the effect of these four important loci, then we can predict the trait expression of non-phenotyped candidates from their genetic status at these loci. Still: How to know </a:t>
            </a:r>
            <a:r>
              <a:rPr lang="en-GB" sz="2400" dirty="0">
                <a:solidFill>
                  <a:srgbClr val="C00000"/>
                </a:solidFill>
                <a:latin typeface="Arial" panose="020B0604020202020204" pitchFamily="34" charset="0"/>
                <a:cs typeface="Arial" panose="020B0604020202020204" pitchFamily="34" charset="0"/>
              </a:rPr>
              <a:t>which</a:t>
            </a:r>
            <a:r>
              <a:rPr lang="en-GB" sz="2400" dirty="0">
                <a:latin typeface="Arial" panose="020B0604020202020204" pitchFamily="34" charset="0"/>
                <a:cs typeface="Arial" panose="020B0604020202020204" pitchFamily="34" charset="0"/>
              </a:rPr>
              <a:t> loci are worth-wile to assess their effect on the trait?</a:t>
            </a:r>
          </a:p>
        </p:txBody>
      </p:sp>
      <p:sp>
        <p:nvSpPr>
          <p:cNvPr id="2" name="Textfeld 1"/>
          <p:cNvSpPr txBox="1"/>
          <p:nvPr/>
        </p:nvSpPr>
        <p:spPr>
          <a:xfrm>
            <a:off x="11606778" y="7918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
        <p:nvSpPr>
          <p:cNvPr id="5" name="Textfeld 1"/>
          <p:cNvSpPr txBox="1"/>
          <p:nvPr/>
        </p:nvSpPr>
        <p:spPr>
          <a:xfrm>
            <a:off x="4076510" y="1980583"/>
            <a:ext cx="8048617" cy="360098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We have a number of issues here</a:t>
            </a:r>
            <a:r>
              <a:rPr lang="en-GB" dirty="0">
                <a:latin typeface="Arial" panose="020B0604020202020204" pitchFamily="34" charset="0"/>
                <a:cs typeface="Arial" panose="020B0604020202020204" pitchFamily="34" charset="0"/>
              </a:rPr>
              <a:t>. For our so-far approach, we need to know </a:t>
            </a:r>
            <a:r>
              <a:rPr lang="en-GB" dirty="0">
                <a:solidFill>
                  <a:srgbClr val="C00000"/>
                </a:solidFill>
                <a:latin typeface="Arial" panose="020B0604020202020204" pitchFamily="34" charset="0"/>
                <a:cs typeface="Arial" panose="020B0604020202020204" pitchFamily="34" charset="0"/>
              </a:rPr>
              <a:t>which</a:t>
            </a:r>
            <a:r>
              <a:rPr lang="en-GB" dirty="0">
                <a:latin typeface="Arial" panose="020B0604020202020204" pitchFamily="34" charset="0"/>
                <a:cs typeface="Arial" panose="020B0604020202020204" pitchFamily="34" charset="0"/>
              </a:rPr>
              <a:t> loci are the important ones. Only </a:t>
            </a:r>
            <a:r>
              <a:rPr lang="en-GB" dirty="0">
                <a:solidFill>
                  <a:srgbClr val="0000FF"/>
                </a:solidFill>
                <a:latin typeface="Arial" panose="020B0604020202020204" pitchFamily="34" charset="0"/>
                <a:cs typeface="Arial" panose="020B0604020202020204" pitchFamily="34" charset="0"/>
              </a:rPr>
              <a:t>after</a:t>
            </a:r>
            <a:r>
              <a:rPr lang="en-GB" dirty="0">
                <a:latin typeface="Arial" panose="020B0604020202020204" pitchFamily="34" charset="0"/>
                <a:cs typeface="Arial" panose="020B0604020202020204" pitchFamily="34" charset="0"/>
              </a:rPr>
              <a:t> knowing this we can join genetic data on these loci with trait data and estimate their effect. Again: We need a strategy to find out </a:t>
            </a:r>
            <a:r>
              <a:rPr lang="en-GB" dirty="0">
                <a:solidFill>
                  <a:srgbClr val="C00000"/>
                </a:solidFill>
                <a:latin typeface="Arial" panose="020B0604020202020204" pitchFamily="34" charset="0"/>
                <a:cs typeface="Arial" panose="020B0604020202020204" pitchFamily="34" charset="0"/>
              </a:rPr>
              <a:t>which</a:t>
            </a:r>
            <a:r>
              <a:rPr lang="en-GB" dirty="0">
                <a:latin typeface="Arial" panose="020B0604020202020204" pitchFamily="34" charset="0"/>
                <a:cs typeface="Arial" panose="020B0604020202020204" pitchFamily="34" charset="0"/>
              </a:rPr>
              <a:t> loci are of interest and only then estimate their effect. </a:t>
            </a:r>
            <a:r>
              <a:rPr lang="en-GB" dirty="0">
                <a:solidFill>
                  <a:srgbClr val="C00000"/>
                </a:solidFill>
                <a:latin typeface="Arial" panose="020B0604020202020204" pitchFamily="34" charset="0"/>
                <a:cs typeface="Arial" panose="020B0604020202020204" pitchFamily="34" charset="0"/>
              </a:rPr>
              <a:t>Moreover</a:t>
            </a:r>
            <a:r>
              <a:rPr lang="en-GB" dirty="0">
                <a:latin typeface="Arial" panose="020B0604020202020204" pitchFamily="34" charset="0"/>
                <a:cs typeface="Arial" panose="020B0604020202020204" pitchFamily="34" charset="0"/>
              </a:rPr>
              <a:t>: We would rather like to employ many genotypes, not only four. Altogether, in our simple case, 16 genotypes are possible.  1-1-1-1;  1-1-1-</a:t>
            </a:r>
            <a:r>
              <a:rPr lang="en-GB" dirty="0">
                <a:solidFill>
                  <a:srgbClr val="C00000"/>
                </a:solidFill>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  1-1-</a:t>
            </a:r>
            <a:r>
              <a:rPr lang="en-GB" dirty="0">
                <a:solidFill>
                  <a:srgbClr val="C00000"/>
                </a:solidFill>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-1; 1-1-</a:t>
            </a:r>
            <a:r>
              <a:rPr lang="en-GB" dirty="0">
                <a:solidFill>
                  <a:srgbClr val="C00000"/>
                </a:solidFill>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rPr>
              <a:t>;  etc. until … </a:t>
            </a:r>
            <a:r>
              <a:rPr lang="en-GB" dirty="0">
                <a:solidFill>
                  <a:srgbClr val="C00000"/>
                </a:solidFill>
                <a:latin typeface="Arial" panose="020B0604020202020204" pitchFamily="34" charset="0"/>
                <a:cs typeface="Arial" panose="020B0604020202020204" pitchFamily="34" charset="0"/>
              </a:rPr>
              <a:t>0-0-0-0. </a:t>
            </a:r>
            <a:r>
              <a:rPr lang="en-GB" dirty="0">
                <a:latin typeface="Arial" panose="020B0604020202020204" pitchFamily="34" charset="0"/>
                <a:cs typeface="Arial" panose="020B0604020202020204" pitchFamily="34" charset="0"/>
              </a:rPr>
              <a:t>We would try to have them all 16, even it were only for reasons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completeness</a:t>
            </a:r>
            <a:r>
              <a:rPr lang="en-GB" dirty="0">
                <a:latin typeface="Arial" panose="020B0604020202020204" pitchFamily="34" charset="0"/>
                <a:cs typeface="Arial" panose="020B0604020202020204" pitchFamily="34" charset="0"/>
              </a:rPr>
              <a:t> 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orthogonality</a:t>
            </a:r>
            <a:r>
              <a:rPr lang="en-GB" dirty="0">
                <a:latin typeface="Arial" panose="020B0604020202020204" pitchFamily="34" charset="0"/>
                <a:cs typeface="Arial" panose="020B0604020202020204" pitchFamily="34" charset="0"/>
              </a:rPr>
              <a:t>. Then, with 16 equations to estimate 4 unknown variables, what to do?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we would run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linear multiple regression </a:t>
            </a:r>
            <a:r>
              <a:rPr lang="en-GB" dirty="0">
                <a:latin typeface="Arial" panose="020B0604020202020204" pitchFamily="34" charset="0"/>
                <a:cs typeface="Arial" panose="020B0604020202020204" pitchFamily="34" charset="0"/>
              </a:rPr>
              <a:t>analysis. The resulting coefficient for our loci would be, of course, w=90; x= 25; y= -2,5; z= 70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(hm ... if no phenotyping error and further issues occurred).</a:t>
            </a:r>
          </a:p>
        </p:txBody>
      </p:sp>
      <p:sp>
        <p:nvSpPr>
          <p:cNvPr id="8" name="TextBox 7"/>
          <p:cNvSpPr txBox="1"/>
          <p:nvPr/>
        </p:nvSpPr>
        <p:spPr>
          <a:xfrm>
            <a:off x="6608233" y="4639102"/>
            <a:ext cx="2878667" cy="369332"/>
          </a:xfrm>
          <a:prstGeom prst="rect">
            <a:avLst/>
          </a:prstGeom>
          <a:noFill/>
          <a:ln>
            <a:noFill/>
          </a:ln>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linear multiple regression</a:t>
            </a:r>
            <a:endParaRPr lang="en-GB" dirty="0"/>
          </a:p>
        </p:txBody>
      </p:sp>
      <p:pic>
        <p:nvPicPr>
          <p:cNvPr id="10" name="Picture 9">
            <a:extLst>
              <a:ext uri="{FF2B5EF4-FFF2-40B4-BE49-F238E27FC236}">
                <a16:creationId xmlns:a16="http://schemas.microsoft.com/office/drawing/2014/main" id="{EDA4F2A1-CA6D-49C7-8BBF-9F4584106C9B}"/>
              </a:ext>
            </a:extLst>
          </p:cNvPr>
          <p:cNvPicPr>
            <a:picLocks noChangeAspect="1"/>
          </p:cNvPicPr>
          <p:nvPr/>
        </p:nvPicPr>
        <p:blipFill>
          <a:blip r:embed="rId2"/>
          <a:stretch>
            <a:fillRect/>
          </a:stretch>
        </p:blipFill>
        <p:spPr>
          <a:xfrm>
            <a:off x="66871" y="1697874"/>
            <a:ext cx="3903134" cy="3892976"/>
          </a:xfrm>
          <a:prstGeom prst="rect">
            <a:avLst/>
          </a:prstGeom>
          <a:effectLst>
            <a:outerShdw blurRad="50800" dist="38100" dir="2700000" algn="tl" rotWithShape="0">
              <a:prstClr val="black">
                <a:alpha val="40000"/>
              </a:prstClr>
            </a:outerShdw>
          </a:effectLst>
        </p:spPr>
      </p:pic>
      <p:sp>
        <p:nvSpPr>
          <p:cNvPr id="3" name="Rectangle 2"/>
          <p:cNvSpPr/>
          <p:nvPr/>
        </p:nvSpPr>
        <p:spPr>
          <a:xfrm>
            <a:off x="4076510" y="1307563"/>
            <a:ext cx="8048617" cy="646331"/>
          </a:xfrm>
          <a:prstGeom prst="rect">
            <a:avLst/>
          </a:prstGeom>
          <a:solidFill>
            <a:schemeClr val="bg1"/>
          </a:solidFill>
          <a:effectLst>
            <a:outerShdw blurRad="50800" dist="38100" dir="2700000" algn="tl" rotWithShape="0">
              <a:schemeClr val="tx1">
                <a:alpha val="40000"/>
              </a:schemeClr>
            </a:outerShdw>
          </a:effectLst>
        </p:spPr>
        <p:txBody>
          <a:bodyPr wrap="square">
            <a:spAutoFit/>
          </a:bodyPr>
          <a:lstStyle/>
          <a:p>
            <a:r>
              <a:rPr lang="en-GB" dirty="0">
                <a:latin typeface="Arial" panose="020B0604020202020204" pitchFamily="34" charset="0"/>
              </a:rPr>
              <a:t>The notorious Baron von </a:t>
            </a:r>
            <a:r>
              <a:rPr lang="en-GB" dirty="0" err="1">
                <a:solidFill>
                  <a:srgbClr val="0000FF"/>
                </a:solidFill>
                <a:latin typeface="Arial" panose="020B0604020202020204" pitchFamily="34" charset="0"/>
              </a:rPr>
              <a:t>Münchhausen</a:t>
            </a:r>
            <a:r>
              <a:rPr lang="en-GB" dirty="0">
                <a:latin typeface="Arial" panose="020B0604020202020204" pitchFamily="34" charset="0"/>
              </a:rPr>
              <a:t> pulls himself (and his horse) out of the swamp by ‘just’ pulling himself up by his own mop of hair. </a:t>
            </a:r>
            <a:endParaRPr lang="en-GB" dirty="0"/>
          </a:p>
        </p:txBody>
      </p:sp>
    </p:spTree>
    <p:extLst>
      <p:ext uri="{BB962C8B-B14F-4D97-AF65-F5344CB8AC3E}">
        <p14:creationId xmlns:p14="http://schemas.microsoft.com/office/powerpoint/2010/main" val="232378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1999" y="2271860"/>
            <a:ext cx="4674397" cy="453215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ct 1"/>
          <p:cNvGraphicFramePr>
            <a:graphicFrameLocks noChangeAspect="1"/>
          </p:cNvGraphicFramePr>
          <p:nvPr>
            <p:extLst>
              <p:ext uri="{D42A27DB-BD31-4B8C-83A1-F6EECF244321}">
                <p14:modId xmlns:p14="http://schemas.microsoft.com/office/powerpoint/2010/main" val="2128565343"/>
              </p:ext>
            </p:extLst>
          </p:nvPr>
        </p:nvGraphicFramePr>
        <p:xfrm>
          <a:off x="71999" y="2316752"/>
          <a:ext cx="7560000" cy="4487264"/>
        </p:xfrm>
        <a:graphic>
          <a:graphicData uri="http://schemas.openxmlformats.org/presentationml/2006/ole">
            <mc:AlternateContent xmlns:mc="http://schemas.openxmlformats.org/markup-compatibility/2006">
              <mc:Choice xmlns:v="urn:schemas-microsoft-com:vml" Requires="v">
                <p:oleObj spid="_x0000_s1429" name="Document" r:id="rId3" imgW="9260326" imgH="5496497" progId="Word.Document.12">
                  <p:link updateAutomatic="1"/>
                </p:oleObj>
              </mc:Choice>
              <mc:Fallback>
                <p:oleObj name="Document" r:id="rId3" imgW="9260326" imgH="5496497" progId="Word.Document.12">
                  <p:link updateAutomatic="1"/>
                  <p:pic>
                    <p:nvPicPr>
                      <p:cNvPr id="0" name=""/>
                      <p:cNvPicPr/>
                      <p:nvPr/>
                    </p:nvPicPr>
                    <p:blipFill>
                      <a:blip r:embed="rId4"/>
                      <a:stretch>
                        <a:fillRect/>
                      </a:stretch>
                    </p:blipFill>
                    <p:spPr>
                      <a:xfrm>
                        <a:off x="71999" y="2316752"/>
                        <a:ext cx="7560000" cy="4487264"/>
                      </a:xfrm>
                      <a:prstGeom prst="rect">
                        <a:avLst/>
                      </a:prstGeom>
                    </p:spPr>
                  </p:pic>
                </p:oleObj>
              </mc:Fallback>
            </mc:AlternateContent>
          </a:graphicData>
        </a:graphic>
      </p:graphicFrame>
      <p:sp>
        <p:nvSpPr>
          <p:cNvPr id="3" name="Rectangle 2"/>
          <p:cNvSpPr/>
          <p:nvPr/>
        </p:nvSpPr>
        <p:spPr>
          <a:xfrm>
            <a:off x="72000" y="36000"/>
            <a:ext cx="12046157" cy="83099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ea typeface="Times New Roman" panose="02020603050405020304" pitchFamily="18" charset="0"/>
              </a:rPr>
              <a:t>Multiple linear regression analysis. We employ now all 16 possible genotypes and estimate the effects of these four loci on our trait. </a:t>
            </a:r>
          </a:p>
        </p:txBody>
      </p:sp>
      <p:sp>
        <p:nvSpPr>
          <p:cNvPr id="5" name="TextBox 4"/>
          <p:cNvSpPr txBox="1"/>
          <p:nvPr/>
        </p:nvSpPr>
        <p:spPr>
          <a:xfrm>
            <a:off x="71999" y="1309617"/>
            <a:ext cx="5712113"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ea typeface="Times New Roman" panose="02020603050405020304" pitchFamily="18" charset="0"/>
              </a:rPr>
              <a:t>The multiple regression explains the phenotypic data by </a:t>
            </a:r>
            <a:r>
              <a:rPr lang="de-DE" dirty="0">
                <a:latin typeface="Arial" panose="020B0604020202020204" pitchFamily="34" charset="0"/>
                <a:ea typeface="Times New Roman" panose="02020603050405020304" pitchFamily="18" charset="0"/>
              </a:rPr>
              <a:t>R² = 100% - </a:t>
            </a:r>
            <a:r>
              <a:rPr lang="de-DE" dirty="0" err="1">
                <a:latin typeface="Arial" panose="020B0604020202020204" pitchFamily="34" charset="0"/>
                <a:ea typeface="Times New Roman" panose="02020603050405020304" pitchFamily="18" charset="0"/>
              </a:rPr>
              <a:t>this</a:t>
            </a:r>
            <a:r>
              <a:rPr lang="de-DE" dirty="0">
                <a:latin typeface="Arial" panose="020B0604020202020204" pitchFamily="34" charset="0"/>
                <a:ea typeface="Times New Roman" panose="02020603050405020304" pitchFamily="18" charset="0"/>
              </a:rPr>
              <a:t> </a:t>
            </a:r>
            <a:r>
              <a:rPr lang="de-DE" dirty="0" err="1">
                <a:latin typeface="Arial" panose="020B0604020202020204" pitchFamily="34" charset="0"/>
                <a:ea typeface="Times New Roman" panose="02020603050405020304" pitchFamily="18" charset="0"/>
              </a:rPr>
              <a:t>is</a:t>
            </a:r>
            <a:r>
              <a:rPr lang="de-DE" dirty="0">
                <a:latin typeface="Arial" panose="020B0604020202020204" pitchFamily="34" charset="0"/>
                <a:ea typeface="Times New Roman" panose="02020603050405020304" pitchFamily="18" charset="0"/>
              </a:rPr>
              <a:t> </a:t>
            </a:r>
            <a:r>
              <a:rPr lang="de-DE" dirty="0" err="1">
                <a:latin typeface="Arial" panose="020B0604020202020204" pitchFamily="34" charset="0"/>
                <a:ea typeface="Times New Roman" panose="02020603050405020304" pitchFamily="18" charset="0"/>
              </a:rPr>
              <a:t>because</a:t>
            </a:r>
            <a:r>
              <a:rPr lang="de-DE" dirty="0">
                <a:latin typeface="Arial" panose="020B0604020202020204" pitchFamily="34" charset="0"/>
                <a:ea typeface="Times New Roman" panose="02020603050405020304" pitchFamily="18" charset="0"/>
              </a:rPr>
              <a:t> </a:t>
            </a:r>
            <a:r>
              <a:rPr lang="de-DE" dirty="0" err="1">
                <a:latin typeface="Arial" panose="020B0604020202020204" pitchFamily="34" charset="0"/>
                <a:ea typeface="Times New Roman" panose="02020603050405020304" pitchFamily="18" charset="0"/>
              </a:rPr>
              <a:t>there</a:t>
            </a:r>
            <a:r>
              <a:rPr lang="de-DE" dirty="0">
                <a:latin typeface="Arial" panose="020B0604020202020204" pitchFamily="34" charset="0"/>
                <a:ea typeface="Times New Roman" panose="02020603050405020304" pitchFamily="18" charset="0"/>
              </a:rPr>
              <a:t> was </a:t>
            </a:r>
            <a:r>
              <a:rPr lang="de-DE" dirty="0" err="1">
                <a:latin typeface="Arial" panose="020B0604020202020204" pitchFamily="34" charset="0"/>
                <a:ea typeface="Times New Roman" panose="02020603050405020304" pitchFamily="18" charset="0"/>
              </a:rPr>
              <a:t>no</a:t>
            </a:r>
            <a:r>
              <a:rPr lang="de-DE" dirty="0">
                <a:latin typeface="Arial" panose="020B0604020202020204" pitchFamily="34" charset="0"/>
                <a:ea typeface="Times New Roman" panose="02020603050405020304" pitchFamily="18" charset="0"/>
              </a:rPr>
              <a:t> </a:t>
            </a:r>
            <a:r>
              <a:rPr lang="de-DE" dirty="0" err="1">
                <a:latin typeface="Arial" panose="020B0604020202020204" pitchFamily="34" charset="0"/>
                <a:ea typeface="Times New Roman" panose="02020603050405020304" pitchFamily="18" charset="0"/>
              </a:rPr>
              <a:t>error</a:t>
            </a:r>
            <a:r>
              <a:rPr lang="de-DE" dirty="0">
                <a:latin typeface="Arial" panose="020B0604020202020204" pitchFamily="34" charset="0"/>
                <a:ea typeface="Times New Roman" panose="02020603050405020304" pitchFamily="18" charset="0"/>
              </a:rPr>
              <a:t> </a:t>
            </a:r>
            <a:r>
              <a:rPr lang="de-DE" dirty="0" err="1">
                <a:latin typeface="Arial" panose="020B0604020202020204" pitchFamily="34" charset="0"/>
                <a:ea typeface="Times New Roman" panose="02020603050405020304" pitchFamily="18" charset="0"/>
              </a:rPr>
              <a:t>involved</a:t>
            </a:r>
            <a:r>
              <a:rPr lang="de-DE" dirty="0">
                <a:latin typeface="Arial" panose="020B0604020202020204" pitchFamily="34" charset="0"/>
                <a:ea typeface="Times New Roman" panose="02020603050405020304" pitchFamily="18" charset="0"/>
              </a:rPr>
              <a:t>. </a:t>
            </a:r>
            <a:endParaRPr lang="en-GB" dirty="0"/>
          </a:p>
        </p:txBody>
      </p:sp>
      <p:grpSp>
        <p:nvGrpSpPr>
          <p:cNvPr id="12" name="Group 11"/>
          <p:cNvGrpSpPr/>
          <p:nvPr/>
        </p:nvGrpSpPr>
        <p:grpSpPr>
          <a:xfrm>
            <a:off x="5947145" y="1309617"/>
            <a:ext cx="9052768" cy="5528519"/>
            <a:chOff x="5947145" y="1309617"/>
            <a:chExt cx="9052768" cy="5528519"/>
          </a:xfrm>
        </p:grpSpPr>
        <p:sp>
          <p:nvSpPr>
            <p:cNvPr id="8" name="Rectangle 7"/>
            <p:cNvSpPr/>
            <p:nvPr/>
          </p:nvSpPr>
          <p:spPr>
            <a:xfrm>
              <a:off x="7439913" y="2294306"/>
              <a:ext cx="4674397" cy="453215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Object 3"/>
            <p:cNvGraphicFramePr>
              <a:graphicFrameLocks noChangeAspect="1"/>
            </p:cNvGraphicFramePr>
            <p:nvPr>
              <p:extLst>
                <p:ext uri="{D42A27DB-BD31-4B8C-83A1-F6EECF244321}">
                  <p14:modId xmlns:p14="http://schemas.microsoft.com/office/powerpoint/2010/main" val="2765630259"/>
                </p:ext>
              </p:extLst>
            </p:nvPr>
          </p:nvGraphicFramePr>
          <p:xfrm>
            <a:off x="7439913" y="2350872"/>
            <a:ext cx="7560000" cy="4487264"/>
          </p:xfrm>
          <a:graphic>
            <a:graphicData uri="http://schemas.openxmlformats.org/presentationml/2006/ole">
              <mc:AlternateContent xmlns:mc="http://schemas.openxmlformats.org/markup-compatibility/2006">
                <mc:Choice xmlns:v="urn:schemas-microsoft-com:vml" Requires="v">
                  <p:oleObj spid="_x0000_s1430" name="Document" r:id="rId5" imgW="9260326" imgH="5496497" progId="Word.Document.12">
                    <p:link updateAutomatic="1"/>
                  </p:oleObj>
                </mc:Choice>
                <mc:Fallback>
                  <p:oleObj name="Document" r:id="rId5" imgW="9260326" imgH="5496497" progId="Word.Document.12">
                    <p:link updateAutomatic="1"/>
                    <p:pic>
                      <p:nvPicPr>
                        <p:cNvPr id="0" name=""/>
                        <p:cNvPicPr/>
                        <p:nvPr/>
                      </p:nvPicPr>
                      <p:blipFill>
                        <a:blip r:embed="rId6"/>
                        <a:stretch>
                          <a:fillRect/>
                        </a:stretch>
                      </p:blipFill>
                      <p:spPr>
                        <a:xfrm>
                          <a:off x="7439913" y="2350872"/>
                          <a:ext cx="7560000" cy="4487264"/>
                        </a:xfrm>
                        <a:prstGeom prst="rect">
                          <a:avLst/>
                        </a:prstGeom>
                      </p:spPr>
                    </p:pic>
                  </p:oleObj>
                </mc:Fallback>
              </mc:AlternateContent>
            </a:graphicData>
          </a:graphic>
        </p:graphicFrame>
        <p:sp>
          <p:nvSpPr>
            <p:cNvPr id="6" name="TextBox 5"/>
            <p:cNvSpPr txBox="1"/>
            <p:nvPr/>
          </p:nvSpPr>
          <p:spPr>
            <a:xfrm>
              <a:off x="5947145" y="1309617"/>
              <a:ext cx="6171012"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ea typeface="Times New Roman" panose="02020603050405020304" pitchFamily="18" charset="0"/>
                </a:rPr>
                <a:t>The multiple regression explains the phenotypic data by R² = 99.996% </a:t>
              </a:r>
              <a:r>
                <a:rPr lang="en-GB" dirty="0">
                  <a:solidFill>
                    <a:srgbClr val="0000FF"/>
                  </a:solidFill>
                  <a:latin typeface="Arial" panose="020B0604020202020204" pitchFamily="34" charset="0"/>
                  <a:ea typeface="Times New Roman" panose="02020603050405020304" pitchFamily="18" charset="0"/>
                </a:rPr>
                <a:t>&lt; 100%</a:t>
              </a:r>
              <a:r>
                <a:rPr lang="en-GB" dirty="0">
                  <a:latin typeface="Arial" panose="020B0604020202020204" pitchFamily="34" charset="0"/>
                  <a:ea typeface="Times New Roman" panose="02020603050405020304" pitchFamily="18" charset="0"/>
                </a:rPr>
                <a:t>  - this is because now a tiny bit of random error was added – see it by comparison. </a:t>
              </a:r>
              <a:endParaRPr lang="en-GB" dirty="0"/>
            </a:p>
          </p:txBody>
        </p:sp>
        <p:pic>
          <p:nvPicPr>
            <p:cNvPr id="9" name="Picture 8"/>
            <p:cNvPicPr>
              <a:picLocks noChangeAspect="1"/>
            </p:cNvPicPr>
            <p:nvPr/>
          </p:nvPicPr>
          <p:blipFill>
            <a:blip r:embed="rId7"/>
            <a:stretch>
              <a:fillRect/>
            </a:stretch>
          </p:blipFill>
          <p:spPr>
            <a:xfrm rot="16200000">
              <a:off x="4428006" y="3887602"/>
              <a:ext cx="4477703" cy="1377770"/>
            </a:xfrm>
            <a:prstGeom prst="rect">
              <a:avLst/>
            </a:prstGeom>
            <a:effectLst>
              <a:outerShdw blurRad="50800" dist="38100" dir="2700000" algn="tl" rotWithShape="0">
                <a:prstClr val="black">
                  <a:alpha val="40000"/>
                </a:prstClr>
              </a:outerShdw>
            </a:effectLst>
          </p:spPr>
        </p:pic>
      </p:grpSp>
      <p:sp>
        <p:nvSpPr>
          <p:cNvPr id="11" name="Textfeld 1"/>
          <p:cNvSpPr txBox="1"/>
          <p:nvPr/>
        </p:nvSpPr>
        <p:spPr>
          <a:xfrm>
            <a:off x="11563623" y="46189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21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64390"/>
            <a:ext cx="12053129"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 ‚reality‘, there are not 4 or 16 genotypes with 4 markers. There are rather 200 or 1000 genotypes (with phenotypic values) and such as 10.000 or 100.000 SNP markers. </a:t>
            </a:r>
          </a:p>
        </p:txBody>
      </p:sp>
      <p:grpSp>
        <p:nvGrpSpPr>
          <p:cNvPr id="5" name="Group 4"/>
          <p:cNvGrpSpPr/>
          <p:nvPr/>
        </p:nvGrpSpPr>
        <p:grpSpPr>
          <a:xfrm>
            <a:off x="-13971" y="932392"/>
            <a:ext cx="12139100" cy="5879359"/>
            <a:chOff x="-13971" y="932392"/>
            <a:chExt cx="12139100" cy="5879359"/>
          </a:xfrm>
        </p:grpSpPr>
        <p:sp>
          <p:nvSpPr>
            <p:cNvPr id="14" name="TextBox 13"/>
            <p:cNvSpPr txBox="1"/>
            <p:nvPr/>
          </p:nvSpPr>
          <p:spPr>
            <a:xfrm>
              <a:off x="-13971" y="4780426"/>
              <a:ext cx="12125129"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can do this very many times, even if the number of SNP is very large, therefore even „large P and small N“ allow you to estimate effects. Still: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Which SNP should we analyze-and-employ</a:t>
              </a:r>
              <a:r>
                <a:rPr lang="en-GB" dirty="0">
                  <a:latin typeface="Arial" panose="020B0604020202020204" pitchFamily="34" charset="0"/>
                  <a:cs typeface="Arial" panose="020B0604020202020204" pitchFamily="34" charset="0"/>
                </a:rPr>
                <a:t>? Instead of looking for a reply you just avoid that question, you decide: „We analyze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all available </a:t>
              </a:r>
              <a:r>
                <a:rPr lang="en-GB" dirty="0">
                  <a:latin typeface="Arial" panose="020B0604020202020204" pitchFamily="34" charset="0"/>
                  <a:cs typeface="Arial" panose="020B0604020202020204" pitchFamily="34" charset="0"/>
                </a:rPr>
                <a:t>SNP“. And yes, indeed, this makes P&gt;&gt;N. This is what the team of  </a:t>
              </a:r>
              <a:r>
                <a:rPr lang="en-GB" dirty="0" err="1">
                  <a:latin typeface="Arial" panose="020B0604020202020204" pitchFamily="34" charset="0"/>
                  <a:cs typeface="Arial" panose="020B0604020202020204" pitchFamily="34" charset="0"/>
                </a:rPr>
                <a:t>Meuwissen</a:t>
              </a:r>
              <a:r>
                <a:rPr lang="en-GB" dirty="0">
                  <a:latin typeface="Arial" panose="020B0604020202020204" pitchFamily="34" charset="0"/>
                  <a:cs typeface="Arial" panose="020B0604020202020204" pitchFamily="34" charset="0"/>
                </a:rPr>
                <a:t> decided to do as “Genomic Prediction”. Indeed, just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take them all </a:t>
              </a:r>
              <a:r>
                <a:rPr lang="en-GB" dirty="0">
                  <a:latin typeface="Arial" panose="020B0604020202020204" pitchFamily="34" charset="0"/>
                  <a:cs typeface="Arial" panose="020B0604020202020204" pitchFamily="34" charset="0"/>
                </a:rPr>
                <a:t>(‘winner takes it all’). </a:t>
              </a:r>
              <a:br>
                <a:rPr lang="en-GB" sz="12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Algebra that is employed is called ‘</a:t>
              </a:r>
              <a:r>
                <a:rPr lang="en-GB" dirty="0">
                  <a:solidFill>
                    <a:srgbClr val="0000FF"/>
                  </a:solidFill>
                  <a:latin typeface="Arial" panose="020B0604020202020204" pitchFamily="34" charset="0"/>
                  <a:cs typeface="Arial" panose="020B0604020202020204" pitchFamily="34" charset="0"/>
                </a:rPr>
                <a:t>Regularization</a:t>
              </a:r>
              <a:r>
                <a:rPr lang="en-GB" dirty="0">
                  <a:latin typeface="Arial" panose="020B0604020202020204" pitchFamily="34" charset="0"/>
                  <a:cs typeface="Arial" panose="020B0604020202020204" pitchFamily="34" charset="0"/>
                </a:rPr>
                <a:t> of SNP marker effects’, it overcome this P&gt;N issue. Tim </a:t>
              </a:r>
              <a:r>
                <a:rPr lang="en-GB" dirty="0" err="1">
                  <a:latin typeface="Arial" panose="020B0604020202020204" pitchFamily="34" charset="0"/>
                  <a:cs typeface="Arial" panose="020B0604020202020204" pitchFamily="34" charset="0"/>
                </a:rPr>
                <a:t>Beissinger</a:t>
              </a:r>
              <a:r>
                <a:rPr lang="en-GB" dirty="0">
                  <a:latin typeface="Arial" panose="020B0604020202020204" pitchFamily="34" charset="0"/>
                  <a:cs typeface="Arial" panose="020B0604020202020204" pitchFamily="34" charset="0"/>
                </a:rPr>
                <a:t> uses ‘</a:t>
              </a:r>
              <a:r>
                <a:rPr lang="en-GB" dirty="0">
                  <a:solidFill>
                    <a:srgbClr val="0000FF"/>
                  </a:solidFill>
                  <a:latin typeface="Arial" panose="020B0604020202020204" pitchFamily="34" charset="0"/>
                  <a:cs typeface="Arial" panose="020B0604020202020204" pitchFamily="34" charset="0"/>
                </a:rPr>
                <a:t>Shrinkage Methods</a:t>
              </a:r>
              <a:r>
                <a:rPr lang="en-GB" dirty="0">
                  <a:latin typeface="Arial" panose="020B0604020202020204" pitchFamily="34" charset="0"/>
                  <a:cs typeface="Arial" panose="020B0604020202020204" pitchFamily="34" charset="0"/>
                </a:rPr>
                <a:t>’ as generic term for these approaches; DOI: 10.1534/genetics.113.151753;</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DOI: 10.1007/s11032-021-01203-6.</a:t>
              </a:r>
            </a:p>
          </p:txBody>
        </p:sp>
        <p:sp>
          <p:nvSpPr>
            <p:cNvPr id="13" name="TextBox 12"/>
            <p:cNvSpPr txBox="1"/>
            <p:nvPr/>
          </p:nvSpPr>
          <p:spPr>
            <a:xfrm>
              <a:off x="2630589" y="2110562"/>
              <a:ext cx="9494540" cy="258532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 With - say - 188 genotypes, you can for each SNP locus conduct an </a:t>
              </a:r>
              <a:r>
                <a:rPr lang="en-GB" dirty="0" err="1">
                  <a:latin typeface="Arial" panose="020B0604020202020204" pitchFamily="34" charset="0"/>
                  <a:cs typeface="Arial" panose="020B0604020202020204" pitchFamily="34" charset="0"/>
                </a:rPr>
                <a:t>uni</a:t>
              </a:r>
              <a:r>
                <a:rPr lang="en-GB" dirty="0">
                  <a:latin typeface="Arial" panose="020B0604020202020204" pitchFamily="34" charset="0"/>
                  <a:cs typeface="Arial" panose="020B0604020202020204" pitchFamily="34" charset="0"/>
                </a:rPr>
                <a:t>-variate linear regression, one by one, one for each SNP, even if the number of markers is higher than the number of genotypes (P&gt;N). This is rough, approximate, yet: Doable. </a:t>
              </a:r>
              <a:r>
                <a:rPr lang="en-GB" dirty="0">
                  <a:solidFill>
                    <a:srgbClr val="0000FF"/>
                  </a:solidFill>
                  <a:latin typeface="Arial" panose="020B0604020202020204" pitchFamily="34" charset="0"/>
                  <a:cs typeface="Arial" panose="020B0604020202020204" pitchFamily="34" charset="0"/>
                </a:rPr>
                <a:t>You sort your 188 lines according to whether they carry the one or the other allele at the focal SNP. Then see whether the two groups’ means differ for the trait.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 write it again so that you read it again</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You sort your panel of homozygous lines in two groups, one with (say) T at the focal SNP and the other with (say) G. If these two groups were (significantly)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different</a:t>
              </a:r>
              <a:r>
                <a:rPr lang="en-GB" dirty="0">
                  <a:solidFill>
                    <a:srgbClr val="FF0000"/>
                  </a:solidFill>
                  <a:latin typeface="Arial" panose="020B0604020202020204" pitchFamily="34" charset="0"/>
                  <a:cs typeface="Arial" panose="020B0604020202020204" pitchFamily="34" charset="0"/>
                </a:rPr>
                <a:t> for their mean trait value, then you have a (significant) association between that SNP‘s segregation and the trait. Then, that SNP </a:t>
              </a:r>
              <a:r>
                <a:rPr lang="en-GB" dirty="0">
                  <a:latin typeface="Arial" panose="020B0604020202020204" pitchFamily="34" charset="0"/>
                  <a:cs typeface="Arial" panose="020B0604020202020204" pitchFamily="34" charset="0"/>
                </a:rPr>
                <a:t>marks</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 putative QTL</a:t>
              </a:r>
              <a:r>
                <a:rPr lang="en-GB"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difference</a:t>
              </a:r>
              <a:r>
                <a:rPr lang="en-GB" dirty="0">
                  <a:latin typeface="Arial" panose="020B0604020202020204" pitchFamily="34" charset="0"/>
                  <a:cs typeface="Arial" panose="020B0604020202020204" pitchFamily="34" charset="0"/>
                </a:rPr>
                <a:t> ‘is’ the SNP’s effect.</a:t>
              </a:r>
            </a:p>
          </p:txBody>
        </p:sp>
        <p:sp>
          <p:nvSpPr>
            <p:cNvPr id="16" name="TextBox 15"/>
            <p:cNvSpPr txBox="1"/>
            <p:nvPr/>
          </p:nvSpPr>
          <p:spPr>
            <a:xfrm>
              <a:off x="35999" y="932392"/>
              <a:ext cx="12053130"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much-much higher number P of marker effects have to be estimated than the number N of equations available. </a:t>
              </a:r>
              <a:r>
                <a:rPr lang="en-GB" dirty="0">
                  <a:solidFill>
                    <a:schemeClr val="tx1">
                      <a:lumMod val="50000"/>
                      <a:lumOff val="50000"/>
                    </a:schemeClr>
                  </a:solidFill>
                  <a:latin typeface="Arial" panose="020B0604020202020204" pitchFamily="34" charset="0"/>
                  <a:cs typeface="Arial" panose="020B0604020202020204" pitchFamily="34" charset="0"/>
                </a:rPr>
                <a:t>We had P=N=4 or </a:t>
              </a:r>
              <a:r>
                <a:rPr lang="en-GB" dirty="0">
                  <a:solidFill>
                    <a:srgbClr val="0000FF"/>
                  </a:solidFill>
                  <a:latin typeface="Arial" panose="020B0604020202020204" pitchFamily="34" charset="0"/>
                  <a:cs typeface="Arial" panose="020B0604020202020204" pitchFamily="34" charset="0"/>
                </a:rPr>
                <a:t>P&lt;N</a:t>
              </a:r>
              <a:r>
                <a:rPr lang="en-GB" dirty="0">
                  <a:solidFill>
                    <a:schemeClr val="tx1">
                      <a:lumMod val="50000"/>
                      <a:lumOff val="50000"/>
                    </a:schemeClr>
                  </a:solidFill>
                  <a:latin typeface="Arial" panose="020B0604020202020204" pitchFamily="34" charset="0"/>
                  <a:cs typeface="Arial" panose="020B0604020202020204" pitchFamily="34" charset="0"/>
                </a:rPr>
                <a:t> (4&lt;16).</a:t>
              </a:r>
              <a:r>
                <a:rPr lang="en-GB" dirty="0">
                  <a:latin typeface="Arial" panose="020B0604020202020204" pitchFamily="34" charset="0"/>
                  <a:cs typeface="Arial" panose="020B0604020202020204" pitchFamily="34" charset="0"/>
                </a:rPr>
                <a:t> In reality, we are confronted with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P&gt;N</a:t>
              </a:r>
              <a:r>
                <a:rPr lang="en-GB" dirty="0">
                  <a:latin typeface="Arial" panose="020B0604020202020204" pitchFamily="34" charset="0"/>
                  <a:cs typeface="Arial" panose="020B0604020202020204" pitchFamily="34" charset="0"/>
                </a:rPr>
                <a:t>, with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large P and small N problem</a:t>
              </a:r>
              <a:r>
                <a:rPr lang="en-GB" dirty="0">
                  <a:latin typeface="Arial" panose="020B0604020202020204" pitchFamily="34" charset="0"/>
                  <a:cs typeface="Arial" panose="020B0604020202020204" pitchFamily="34" charset="0"/>
                </a:rPr>
                <a:t>”. In such case, linear multiple regression is impossible. So ... ‘Mission Impossible’?</a:t>
              </a:r>
              <a:endParaRPr lang="en-GB" dirty="0"/>
            </a:p>
          </p:txBody>
        </p:sp>
      </p:grpSp>
      <p:sp>
        <p:nvSpPr>
          <p:cNvPr id="2" name="Textfeld 1"/>
          <p:cNvSpPr txBox="1"/>
          <p:nvPr/>
        </p:nvSpPr>
        <p:spPr>
          <a:xfrm>
            <a:off x="11641313" y="6350086"/>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4465" y="2213592"/>
            <a:ext cx="2488770" cy="24822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6286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58" name="Group 4757"/>
          <p:cNvGrpSpPr/>
          <p:nvPr/>
        </p:nvGrpSpPr>
        <p:grpSpPr>
          <a:xfrm>
            <a:off x="85883" y="1057145"/>
            <a:ext cx="7370772" cy="5743617"/>
            <a:chOff x="1641878" y="338911"/>
            <a:chExt cx="7370772" cy="5743617"/>
          </a:xfrm>
        </p:grpSpPr>
        <p:sp>
          <p:nvSpPr>
            <p:cNvPr id="4757" name="Rectangle 4756"/>
            <p:cNvSpPr/>
            <p:nvPr/>
          </p:nvSpPr>
          <p:spPr>
            <a:xfrm>
              <a:off x="1641878" y="338911"/>
              <a:ext cx="7370772" cy="574361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756" name="Group 4755"/>
            <p:cNvGrpSpPr/>
            <p:nvPr/>
          </p:nvGrpSpPr>
          <p:grpSpPr>
            <a:xfrm>
              <a:off x="1740060" y="520783"/>
              <a:ext cx="7091916" cy="5496616"/>
              <a:chOff x="1740060" y="520783"/>
              <a:chExt cx="7091916" cy="5496616"/>
            </a:xfrm>
          </p:grpSpPr>
          <p:sp>
            <p:nvSpPr>
              <p:cNvPr id="4100" name="Textfeld 3"/>
              <p:cNvSpPr txBox="1">
                <a:spLocks noChangeArrowheads="1"/>
              </p:cNvSpPr>
              <p:nvPr/>
            </p:nvSpPr>
            <p:spPr bwMode="auto">
              <a:xfrm>
                <a:off x="1740060" y="520783"/>
                <a:ext cx="7091916" cy="830997"/>
              </a:xfrm>
              <a:prstGeom prst="rect">
                <a:avLst/>
              </a:prstGeom>
              <a:solidFill>
                <a:schemeClr val="bg1"/>
              </a:solidFill>
              <a:ln w="3175">
                <a:solidFill>
                  <a:srgbClr val="FF0000"/>
                </a:solidFill>
              </a:ln>
              <a:effectLst>
                <a:outerShdw blurRad="50800" dist="38100" dir="2700000" algn="tl" rotWithShape="0">
                  <a:srgbClr val="FF0000">
                    <a:alpha val="40000"/>
                  </a:srgbClr>
                </a:outerShdw>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de-DE" sz="1200" dirty="0"/>
                  <a:t>AGGTAGCCATTGAARAATACTTCRAGCCTCTTGACAASGAGGCTGAGTTTTTAATG</a:t>
                </a:r>
                <a:br>
                  <a:rPr lang="en-GB" altLang="de-DE" sz="1200" dirty="0"/>
                </a:br>
                <a:r>
                  <a:rPr lang="en-GB" altLang="de-DE" sz="1200" dirty="0"/>
                  <a:t>AAAATGCAACTARAAGGGGAAGAGAAAACTTCGGAGATGATGAT</a:t>
                </a:r>
                <a:r>
                  <a:rPr lang="en-GB" altLang="de-DE" sz="1200" b="1" dirty="0">
                    <a:solidFill>
                      <a:srgbClr val="FF0000"/>
                    </a:solidFill>
                    <a:effectLst>
                      <a:outerShdw blurRad="38100" dist="38100" dir="2700000" algn="tl">
                        <a:srgbClr val="000000">
                          <a:alpha val="43137"/>
                        </a:srgbClr>
                      </a:outerShdw>
                    </a:effectLst>
                  </a:rPr>
                  <a:t>[T/G]</a:t>
                </a:r>
                <a:r>
                  <a:rPr lang="en-GB" altLang="de-DE" sz="1200" dirty="0"/>
                  <a:t>AAAGCACTACAGGAACAAGCTATGCGGCGACAAGCTGAAGCAGAAAAANGTACAAGTGTTCATC</a:t>
                </a:r>
                <a:br>
                  <a:rPr lang="en-GB" altLang="de-DE" sz="1200" dirty="0"/>
                </a:br>
                <a:r>
                  <a:rPr lang="en-GB" altLang="de-DE" sz="1200" dirty="0"/>
                  <a:t>AAACAGAAAGTGTTGAAACCAACCAGAAGGAA</a:t>
                </a:r>
              </a:p>
            </p:txBody>
          </p:sp>
          <p:sp>
            <p:nvSpPr>
              <p:cNvPr id="4555" name="Line 6"/>
              <p:cNvSpPr>
                <a:spLocks noChangeShapeType="1"/>
              </p:cNvSpPr>
              <p:nvPr/>
            </p:nvSpPr>
            <p:spPr bwMode="auto">
              <a:xfrm flipV="1">
                <a:off x="2699980" y="1425575"/>
                <a:ext cx="0" cy="442595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57" name="Line 8"/>
              <p:cNvSpPr>
                <a:spLocks noChangeShapeType="1"/>
              </p:cNvSpPr>
              <p:nvPr/>
            </p:nvSpPr>
            <p:spPr bwMode="auto">
              <a:xfrm flipH="1">
                <a:off x="2604730" y="5851525"/>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58" name="Line 9"/>
              <p:cNvSpPr>
                <a:spLocks noChangeShapeType="1"/>
              </p:cNvSpPr>
              <p:nvPr/>
            </p:nvSpPr>
            <p:spPr bwMode="auto">
              <a:xfrm>
                <a:off x="8703905" y="5851525"/>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59" name="Rectangle 10"/>
              <p:cNvSpPr>
                <a:spLocks noChangeArrowheads="1"/>
              </p:cNvSpPr>
              <p:nvPr/>
            </p:nvSpPr>
            <p:spPr bwMode="auto">
              <a:xfrm>
                <a:off x="2247542" y="57404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60" name="Line 11"/>
              <p:cNvSpPr>
                <a:spLocks noChangeShapeType="1"/>
              </p:cNvSpPr>
              <p:nvPr/>
            </p:nvSpPr>
            <p:spPr bwMode="auto">
              <a:xfrm flipH="1">
                <a:off x="2652355" y="5297488"/>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1" name="Line 12"/>
              <p:cNvSpPr>
                <a:spLocks noChangeShapeType="1"/>
              </p:cNvSpPr>
              <p:nvPr/>
            </p:nvSpPr>
            <p:spPr bwMode="auto">
              <a:xfrm>
                <a:off x="8703905" y="5297488"/>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2" name="Line 13"/>
              <p:cNvSpPr>
                <a:spLocks noChangeShapeType="1"/>
              </p:cNvSpPr>
              <p:nvPr/>
            </p:nvSpPr>
            <p:spPr bwMode="auto">
              <a:xfrm flipH="1">
                <a:off x="2604730" y="4745038"/>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3" name="Line 14"/>
              <p:cNvSpPr>
                <a:spLocks noChangeShapeType="1"/>
              </p:cNvSpPr>
              <p:nvPr/>
            </p:nvSpPr>
            <p:spPr bwMode="auto">
              <a:xfrm>
                <a:off x="8703905" y="4745038"/>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4" name="Rectangle 15"/>
              <p:cNvSpPr>
                <a:spLocks noChangeArrowheads="1"/>
              </p:cNvSpPr>
              <p:nvPr/>
            </p:nvSpPr>
            <p:spPr bwMode="auto">
              <a:xfrm>
                <a:off x="2247542" y="4635500"/>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30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66" name="Line 17"/>
              <p:cNvSpPr>
                <a:spLocks noChangeShapeType="1"/>
              </p:cNvSpPr>
              <p:nvPr/>
            </p:nvSpPr>
            <p:spPr bwMode="auto">
              <a:xfrm>
                <a:off x="8703905" y="4191000"/>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7" name="Line 18"/>
              <p:cNvSpPr>
                <a:spLocks noChangeShapeType="1"/>
              </p:cNvSpPr>
              <p:nvPr/>
            </p:nvSpPr>
            <p:spPr bwMode="auto">
              <a:xfrm flipH="1">
                <a:off x="2604730" y="3638550"/>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8" name="Line 19"/>
              <p:cNvSpPr>
                <a:spLocks noChangeShapeType="1"/>
              </p:cNvSpPr>
              <p:nvPr/>
            </p:nvSpPr>
            <p:spPr bwMode="auto">
              <a:xfrm>
                <a:off x="8703905" y="3638550"/>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69" name="Rectangle 20"/>
              <p:cNvSpPr>
                <a:spLocks noChangeArrowheads="1"/>
              </p:cNvSpPr>
              <p:nvPr/>
            </p:nvSpPr>
            <p:spPr bwMode="auto">
              <a:xfrm>
                <a:off x="2247542" y="3529013"/>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40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70" name="Line 21"/>
              <p:cNvSpPr>
                <a:spLocks noChangeShapeType="1"/>
              </p:cNvSpPr>
              <p:nvPr/>
            </p:nvSpPr>
            <p:spPr bwMode="auto">
              <a:xfrm flipH="1">
                <a:off x="2652355" y="3086100"/>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1" name="Line 22"/>
              <p:cNvSpPr>
                <a:spLocks noChangeShapeType="1"/>
              </p:cNvSpPr>
              <p:nvPr/>
            </p:nvSpPr>
            <p:spPr bwMode="auto">
              <a:xfrm>
                <a:off x="8703905" y="3086100"/>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2" name="Line 23"/>
              <p:cNvSpPr>
                <a:spLocks noChangeShapeType="1"/>
              </p:cNvSpPr>
              <p:nvPr/>
            </p:nvSpPr>
            <p:spPr bwMode="auto">
              <a:xfrm flipH="1">
                <a:off x="2604730" y="2532063"/>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3" name="Line 24"/>
              <p:cNvSpPr>
                <a:spLocks noChangeShapeType="1"/>
              </p:cNvSpPr>
              <p:nvPr/>
            </p:nvSpPr>
            <p:spPr bwMode="auto">
              <a:xfrm>
                <a:off x="8703905" y="2532063"/>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4" name="Rectangle 25"/>
              <p:cNvSpPr>
                <a:spLocks noChangeArrowheads="1"/>
              </p:cNvSpPr>
              <p:nvPr/>
            </p:nvSpPr>
            <p:spPr bwMode="auto">
              <a:xfrm>
                <a:off x="2247542" y="242252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50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75" name="Line 26"/>
              <p:cNvSpPr>
                <a:spLocks noChangeShapeType="1"/>
              </p:cNvSpPr>
              <p:nvPr/>
            </p:nvSpPr>
            <p:spPr bwMode="auto">
              <a:xfrm flipH="1">
                <a:off x="2652355" y="1979613"/>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6" name="Line 27"/>
              <p:cNvSpPr>
                <a:spLocks noChangeShapeType="1"/>
              </p:cNvSpPr>
              <p:nvPr/>
            </p:nvSpPr>
            <p:spPr bwMode="auto">
              <a:xfrm>
                <a:off x="8703905" y="1979613"/>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7" name="Line 28"/>
              <p:cNvSpPr>
                <a:spLocks noChangeShapeType="1"/>
              </p:cNvSpPr>
              <p:nvPr/>
            </p:nvSpPr>
            <p:spPr bwMode="auto">
              <a:xfrm flipH="1">
                <a:off x="2604730" y="1425575"/>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8" name="Line 29"/>
              <p:cNvSpPr>
                <a:spLocks noChangeShapeType="1"/>
              </p:cNvSpPr>
              <p:nvPr/>
            </p:nvSpPr>
            <p:spPr bwMode="auto">
              <a:xfrm>
                <a:off x="8703905" y="1425575"/>
                <a:ext cx="95250"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79" name="Rectangle 30"/>
              <p:cNvSpPr>
                <a:spLocks noChangeArrowheads="1"/>
              </p:cNvSpPr>
              <p:nvPr/>
            </p:nvSpPr>
            <p:spPr bwMode="auto">
              <a:xfrm>
                <a:off x="2247542" y="1316038"/>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60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80" name="Rectangle 31"/>
              <p:cNvSpPr>
                <a:spLocks noChangeArrowheads="1"/>
              </p:cNvSpPr>
              <p:nvPr/>
            </p:nvSpPr>
            <p:spPr bwMode="auto">
              <a:xfrm rot="16200000">
                <a:off x="559714" y="3501637"/>
                <a:ext cx="30137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Loss </a:t>
                </a:r>
                <a:r>
                  <a:rPr kumimoji="0" lang="en-GB" altLang="en-US" b="0" i="0" u="none" strike="noStrike" cap="none" normalizeH="0" baseline="0">
                    <a:ln>
                      <a:noFill/>
                    </a:ln>
                    <a:solidFill>
                      <a:srgbClr val="000000"/>
                    </a:solidFill>
                    <a:effectLst/>
                    <a:cs typeface="Arial" panose="020B0604020202020204" pitchFamily="34" charset="0"/>
                  </a:rPr>
                  <a:t>of Turgor/Colour; </a:t>
                </a:r>
                <a:r>
                  <a:rPr kumimoji="0" lang="en-GB" altLang="en-US" b="0" i="0" u="none" strike="noStrike" cap="none" normalizeH="0" baseline="0" dirty="0">
                    <a:ln>
                      <a:noFill/>
                    </a:ln>
                    <a:solidFill>
                      <a:srgbClr val="000000"/>
                    </a:solidFill>
                    <a:effectLst/>
                    <a:cs typeface="Arial" panose="020B0604020202020204" pitchFamily="34" charset="0"/>
                  </a:rPr>
                  <a:t>Score</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81" name="Line 32"/>
              <p:cNvSpPr>
                <a:spLocks noChangeShapeType="1"/>
              </p:cNvSpPr>
              <p:nvPr/>
            </p:nvSpPr>
            <p:spPr bwMode="auto">
              <a:xfrm>
                <a:off x="2699980" y="5851525"/>
                <a:ext cx="60039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3" name="Oval 34"/>
              <p:cNvSpPr>
                <a:spLocks noChangeArrowheads="1"/>
              </p:cNvSpPr>
              <p:nvPr/>
            </p:nvSpPr>
            <p:spPr bwMode="auto">
              <a:xfrm>
                <a:off x="7127517" y="54927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4" name="Oval 35"/>
              <p:cNvSpPr>
                <a:spLocks noChangeArrowheads="1"/>
              </p:cNvSpPr>
              <p:nvPr/>
            </p:nvSpPr>
            <p:spPr bwMode="auto">
              <a:xfrm>
                <a:off x="7127517" y="53578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5" name="Oval 36"/>
              <p:cNvSpPr>
                <a:spLocks noChangeArrowheads="1"/>
              </p:cNvSpPr>
              <p:nvPr/>
            </p:nvSpPr>
            <p:spPr bwMode="auto">
              <a:xfrm>
                <a:off x="7127517" y="53498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6" name="Oval 37"/>
              <p:cNvSpPr>
                <a:spLocks noChangeArrowheads="1"/>
              </p:cNvSpPr>
              <p:nvPr/>
            </p:nvSpPr>
            <p:spPr bwMode="auto">
              <a:xfrm>
                <a:off x="7127517" y="52990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7" name="Oval 38"/>
              <p:cNvSpPr>
                <a:spLocks noChangeArrowheads="1"/>
              </p:cNvSpPr>
              <p:nvPr/>
            </p:nvSpPr>
            <p:spPr bwMode="auto">
              <a:xfrm>
                <a:off x="7127517" y="51466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8" name="Oval 39"/>
              <p:cNvSpPr>
                <a:spLocks noChangeArrowheads="1"/>
              </p:cNvSpPr>
              <p:nvPr/>
            </p:nvSpPr>
            <p:spPr bwMode="auto">
              <a:xfrm>
                <a:off x="7127517" y="50879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89" name="Oval 40"/>
              <p:cNvSpPr>
                <a:spLocks noChangeArrowheads="1"/>
              </p:cNvSpPr>
              <p:nvPr/>
            </p:nvSpPr>
            <p:spPr bwMode="auto">
              <a:xfrm>
                <a:off x="7127517" y="50593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0" name="Oval 41"/>
              <p:cNvSpPr>
                <a:spLocks noChangeArrowheads="1"/>
              </p:cNvSpPr>
              <p:nvPr/>
            </p:nvSpPr>
            <p:spPr bwMode="auto">
              <a:xfrm>
                <a:off x="7127517" y="49990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1" name="Oval 42"/>
              <p:cNvSpPr>
                <a:spLocks noChangeArrowheads="1"/>
              </p:cNvSpPr>
              <p:nvPr/>
            </p:nvSpPr>
            <p:spPr bwMode="auto">
              <a:xfrm>
                <a:off x="7127517" y="49911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2" name="Oval 43"/>
              <p:cNvSpPr>
                <a:spLocks noChangeArrowheads="1"/>
              </p:cNvSpPr>
              <p:nvPr/>
            </p:nvSpPr>
            <p:spPr bwMode="auto">
              <a:xfrm>
                <a:off x="7127517" y="49895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3" name="Oval 44"/>
              <p:cNvSpPr>
                <a:spLocks noChangeArrowheads="1"/>
              </p:cNvSpPr>
              <p:nvPr/>
            </p:nvSpPr>
            <p:spPr bwMode="auto">
              <a:xfrm>
                <a:off x="7127517" y="49863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4" name="Oval 45"/>
              <p:cNvSpPr>
                <a:spLocks noChangeArrowheads="1"/>
              </p:cNvSpPr>
              <p:nvPr/>
            </p:nvSpPr>
            <p:spPr bwMode="auto">
              <a:xfrm>
                <a:off x="7127517" y="49355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5" name="Oval 46"/>
              <p:cNvSpPr>
                <a:spLocks noChangeArrowheads="1"/>
              </p:cNvSpPr>
              <p:nvPr/>
            </p:nvSpPr>
            <p:spPr bwMode="auto">
              <a:xfrm>
                <a:off x="7127517" y="49117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6" name="Oval 47"/>
              <p:cNvSpPr>
                <a:spLocks noChangeArrowheads="1"/>
              </p:cNvSpPr>
              <p:nvPr/>
            </p:nvSpPr>
            <p:spPr bwMode="auto">
              <a:xfrm>
                <a:off x="7127517" y="48688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7" name="Oval 48"/>
              <p:cNvSpPr>
                <a:spLocks noChangeArrowheads="1"/>
              </p:cNvSpPr>
              <p:nvPr/>
            </p:nvSpPr>
            <p:spPr bwMode="auto">
              <a:xfrm>
                <a:off x="7127517" y="48625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8" name="Oval 49"/>
              <p:cNvSpPr>
                <a:spLocks noChangeArrowheads="1"/>
              </p:cNvSpPr>
              <p:nvPr/>
            </p:nvSpPr>
            <p:spPr bwMode="auto">
              <a:xfrm>
                <a:off x="7127517" y="48577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99" name="Oval 50"/>
              <p:cNvSpPr>
                <a:spLocks noChangeArrowheads="1"/>
              </p:cNvSpPr>
              <p:nvPr/>
            </p:nvSpPr>
            <p:spPr bwMode="auto">
              <a:xfrm>
                <a:off x="7127517" y="48291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0" name="Oval 51"/>
              <p:cNvSpPr>
                <a:spLocks noChangeArrowheads="1"/>
              </p:cNvSpPr>
              <p:nvPr/>
            </p:nvSpPr>
            <p:spPr bwMode="auto">
              <a:xfrm>
                <a:off x="7127517" y="48196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1" name="Oval 52"/>
              <p:cNvSpPr>
                <a:spLocks noChangeArrowheads="1"/>
              </p:cNvSpPr>
              <p:nvPr/>
            </p:nvSpPr>
            <p:spPr bwMode="auto">
              <a:xfrm>
                <a:off x="7127517" y="48148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2" name="Oval 53"/>
              <p:cNvSpPr>
                <a:spLocks noChangeArrowheads="1"/>
              </p:cNvSpPr>
              <p:nvPr/>
            </p:nvSpPr>
            <p:spPr bwMode="auto">
              <a:xfrm>
                <a:off x="7127517" y="48053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3" name="Oval 54"/>
              <p:cNvSpPr>
                <a:spLocks noChangeArrowheads="1"/>
              </p:cNvSpPr>
              <p:nvPr/>
            </p:nvSpPr>
            <p:spPr bwMode="auto">
              <a:xfrm>
                <a:off x="7127517" y="47910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4" name="Oval 55"/>
              <p:cNvSpPr>
                <a:spLocks noChangeArrowheads="1"/>
              </p:cNvSpPr>
              <p:nvPr/>
            </p:nvSpPr>
            <p:spPr bwMode="auto">
              <a:xfrm>
                <a:off x="7127517" y="4786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5" name="Oval 56"/>
              <p:cNvSpPr>
                <a:spLocks noChangeArrowheads="1"/>
              </p:cNvSpPr>
              <p:nvPr/>
            </p:nvSpPr>
            <p:spPr bwMode="auto">
              <a:xfrm>
                <a:off x="7127517" y="4786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6" name="Oval 57"/>
              <p:cNvSpPr>
                <a:spLocks noChangeArrowheads="1"/>
              </p:cNvSpPr>
              <p:nvPr/>
            </p:nvSpPr>
            <p:spPr bwMode="auto">
              <a:xfrm>
                <a:off x="7127517" y="47767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7" name="Oval 58"/>
              <p:cNvSpPr>
                <a:spLocks noChangeArrowheads="1"/>
              </p:cNvSpPr>
              <p:nvPr/>
            </p:nvSpPr>
            <p:spPr bwMode="auto">
              <a:xfrm>
                <a:off x="7127517" y="47752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8" name="Oval 59"/>
              <p:cNvSpPr>
                <a:spLocks noChangeArrowheads="1"/>
              </p:cNvSpPr>
              <p:nvPr/>
            </p:nvSpPr>
            <p:spPr bwMode="auto">
              <a:xfrm>
                <a:off x="7127517" y="47688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09" name="Oval 60"/>
              <p:cNvSpPr>
                <a:spLocks noChangeArrowheads="1"/>
              </p:cNvSpPr>
              <p:nvPr/>
            </p:nvSpPr>
            <p:spPr bwMode="auto">
              <a:xfrm>
                <a:off x="7127517" y="47482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0" name="Oval 61"/>
              <p:cNvSpPr>
                <a:spLocks noChangeArrowheads="1"/>
              </p:cNvSpPr>
              <p:nvPr/>
            </p:nvSpPr>
            <p:spPr bwMode="auto">
              <a:xfrm>
                <a:off x="7127517" y="47307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1" name="Oval 62"/>
              <p:cNvSpPr>
                <a:spLocks noChangeArrowheads="1"/>
              </p:cNvSpPr>
              <p:nvPr/>
            </p:nvSpPr>
            <p:spPr bwMode="auto">
              <a:xfrm>
                <a:off x="7127517" y="47148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2" name="Oval 63"/>
              <p:cNvSpPr>
                <a:spLocks noChangeArrowheads="1"/>
              </p:cNvSpPr>
              <p:nvPr/>
            </p:nvSpPr>
            <p:spPr bwMode="auto">
              <a:xfrm>
                <a:off x="7127517" y="47101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3" name="Oval 64"/>
              <p:cNvSpPr>
                <a:spLocks noChangeArrowheads="1"/>
              </p:cNvSpPr>
              <p:nvPr/>
            </p:nvSpPr>
            <p:spPr bwMode="auto">
              <a:xfrm>
                <a:off x="7127517" y="46878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4" name="Oval 65"/>
              <p:cNvSpPr>
                <a:spLocks noChangeArrowheads="1"/>
              </p:cNvSpPr>
              <p:nvPr/>
            </p:nvSpPr>
            <p:spPr bwMode="auto">
              <a:xfrm>
                <a:off x="7127517" y="46799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5" name="Oval 66"/>
              <p:cNvSpPr>
                <a:spLocks noChangeArrowheads="1"/>
              </p:cNvSpPr>
              <p:nvPr/>
            </p:nvSpPr>
            <p:spPr bwMode="auto">
              <a:xfrm>
                <a:off x="7127517" y="46513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6" name="Oval 67"/>
              <p:cNvSpPr>
                <a:spLocks noChangeArrowheads="1"/>
              </p:cNvSpPr>
              <p:nvPr/>
            </p:nvSpPr>
            <p:spPr bwMode="auto">
              <a:xfrm>
                <a:off x="7127517" y="46466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7" name="Oval 68"/>
              <p:cNvSpPr>
                <a:spLocks noChangeArrowheads="1"/>
              </p:cNvSpPr>
              <p:nvPr/>
            </p:nvSpPr>
            <p:spPr bwMode="auto">
              <a:xfrm>
                <a:off x="7127517" y="46386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8" name="Oval 69"/>
              <p:cNvSpPr>
                <a:spLocks noChangeArrowheads="1"/>
              </p:cNvSpPr>
              <p:nvPr/>
            </p:nvSpPr>
            <p:spPr bwMode="auto">
              <a:xfrm>
                <a:off x="7127517" y="46085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19" name="Oval 70"/>
              <p:cNvSpPr>
                <a:spLocks noChangeArrowheads="1"/>
              </p:cNvSpPr>
              <p:nvPr/>
            </p:nvSpPr>
            <p:spPr bwMode="auto">
              <a:xfrm>
                <a:off x="7127517" y="46037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0" name="Oval 71"/>
              <p:cNvSpPr>
                <a:spLocks noChangeArrowheads="1"/>
              </p:cNvSpPr>
              <p:nvPr/>
            </p:nvSpPr>
            <p:spPr bwMode="auto">
              <a:xfrm>
                <a:off x="7127517" y="45815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1" name="Oval 72"/>
              <p:cNvSpPr>
                <a:spLocks noChangeArrowheads="1"/>
              </p:cNvSpPr>
              <p:nvPr/>
            </p:nvSpPr>
            <p:spPr bwMode="auto">
              <a:xfrm>
                <a:off x="7127517" y="45704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2" name="Oval 73"/>
              <p:cNvSpPr>
                <a:spLocks noChangeArrowheads="1"/>
              </p:cNvSpPr>
              <p:nvPr/>
            </p:nvSpPr>
            <p:spPr bwMode="auto">
              <a:xfrm>
                <a:off x="7127517" y="45688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3" name="Oval 74"/>
              <p:cNvSpPr>
                <a:spLocks noChangeArrowheads="1"/>
              </p:cNvSpPr>
              <p:nvPr/>
            </p:nvSpPr>
            <p:spPr bwMode="auto">
              <a:xfrm>
                <a:off x="7127517" y="45656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4" name="Oval 75"/>
              <p:cNvSpPr>
                <a:spLocks noChangeArrowheads="1"/>
              </p:cNvSpPr>
              <p:nvPr/>
            </p:nvSpPr>
            <p:spPr bwMode="auto">
              <a:xfrm>
                <a:off x="7127517" y="45561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5" name="Oval 76"/>
              <p:cNvSpPr>
                <a:spLocks noChangeArrowheads="1"/>
              </p:cNvSpPr>
              <p:nvPr/>
            </p:nvSpPr>
            <p:spPr bwMode="auto">
              <a:xfrm>
                <a:off x="7127517" y="45513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6" name="Oval 77"/>
              <p:cNvSpPr>
                <a:spLocks noChangeArrowheads="1"/>
              </p:cNvSpPr>
              <p:nvPr/>
            </p:nvSpPr>
            <p:spPr bwMode="auto">
              <a:xfrm>
                <a:off x="7127517" y="45418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7" name="Oval 78"/>
              <p:cNvSpPr>
                <a:spLocks noChangeArrowheads="1"/>
              </p:cNvSpPr>
              <p:nvPr/>
            </p:nvSpPr>
            <p:spPr bwMode="auto">
              <a:xfrm>
                <a:off x="7127517" y="45402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8" name="Oval 79"/>
              <p:cNvSpPr>
                <a:spLocks noChangeArrowheads="1"/>
              </p:cNvSpPr>
              <p:nvPr/>
            </p:nvSpPr>
            <p:spPr bwMode="auto">
              <a:xfrm>
                <a:off x="7127517" y="45370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29" name="Oval 80"/>
              <p:cNvSpPr>
                <a:spLocks noChangeArrowheads="1"/>
              </p:cNvSpPr>
              <p:nvPr/>
            </p:nvSpPr>
            <p:spPr bwMode="auto">
              <a:xfrm>
                <a:off x="7127517" y="4532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0" name="Oval 81"/>
              <p:cNvSpPr>
                <a:spLocks noChangeArrowheads="1"/>
              </p:cNvSpPr>
              <p:nvPr/>
            </p:nvSpPr>
            <p:spPr bwMode="auto">
              <a:xfrm>
                <a:off x="7127517" y="45291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1" name="Oval 82"/>
              <p:cNvSpPr>
                <a:spLocks noChangeArrowheads="1"/>
              </p:cNvSpPr>
              <p:nvPr/>
            </p:nvSpPr>
            <p:spPr bwMode="auto">
              <a:xfrm>
                <a:off x="7127517" y="45291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2" name="Oval 83"/>
              <p:cNvSpPr>
                <a:spLocks noChangeArrowheads="1"/>
              </p:cNvSpPr>
              <p:nvPr/>
            </p:nvSpPr>
            <p:spPr bwMode="auto">
              <a:xfrm>
                <a:off x="7127517" y="45243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3" name="Oval 84"/>
              <p:cNvSpPr>
                <a:spLocks noChangeArrowheads="1"/>
              </p:cNvSpPr>
              <p:nvPr/>
            </p:nvSpPr>
            <p:spPr bwMode="auto">
              <a:xfrm>
                <a:off x="7127517" y="45196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4" name="Oval 85"/>
              <p:cNvSpPr>
                <a:spLocks noChangeArrowheads="1"/>
              </p:cNvSpPr>
              <p:nvPr/>
            </p:nvSpPr>
            <p:spPr bwMode="auto">
              <a:xfrm>
                <a:off x="7127517" y="44878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5" name="Oval 86"/>
              <p:cNvSpPr>
                <a:spLocks noChangeArrowheads="1"/>
              </p:cNvSpPr>
              <p:nvPr/>
            </p:nvSpPr>
            <p:spPr bwMode="auto">
              <a:xfrm>
                <a:off x="7127517" y="44878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6" name="Oval 87"/>
              <p:cNvSpPr>
                <a:spLocks noChangeArrowheads="1"/>
              </p:cNvSpPr>
              <p:nvPr/>
            </p:nvSpPr>
            <p:spPr bwMode="auto">
              <a:xfrm>
                <a:off x="7127517" y="44799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7" name="Oval 88"/>
              <p:cNvSpPr>
                <a:spLocks noChangeArrowheads="1"/>
              </p:cNvSpPr>
              <p:nvPr/>
            </p:nvSpPr>
            <p:spPr bwMode="auto">
              <a:xfrm>
                <a:off x="7127517" y="44767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8" name="Oval 89"/>
              <p:cNvSpPr>
                <a:spLocks noChangeArrowheads="1"/>
              </p:cNvSpPr>
              <p:nvPr/>
            </p:nvSpPr>
            <p:spPr bwMode="auto">
              <a:xfrm>
                <a:off x="7127517" y="44751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39" name="Oval 90"/>
              <p:cNvSpPr>
                <a:spLocks noChangeArrowheads="1"/>
              </p:cNvSpPr>
              <p:nvPr/>
            </p:nvSpPr>
            <p:spPr bwMode="auto">
              <a:xfrm>
                <a:off x="7127517" y="44656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0" name="Oval 91"/>
              <p:cNvSpPr>
                <a:spLocks noChangeArrowheads="1"/>
              </p:cNvSpPr>
              <p:nvPr/>
            </p:nvSpPr>
            <p:spPr bwMode="auto">
              <a:xfrm>
                <a:off x="7127517" y="44497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1" name="Oval 92"/>
              <p:cNvSpPr>
                <a:spLocks noChangeArrowheads="1"/>
              </p:cNvSpPr>
              <p:nvPr/>
            </p:nvSpPr>
            <p:spPr bwMode="auto">
              <a:xfrm>
                <a:off x="7127517" y="44434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2" name="Oval 93"/>
              <p:cNvSpPr>
                <a:spLocks noChangeArrowheads="1"/>
              </p:cNvSpPr>
              <p:nvPr/>
            </p:nvSpPr>
            <p:spPr bwMode="auto">
              <a:xfrm>
                <a:off x="7127517" y="443388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3" name="Oval 94"/>
              <p:cNvSpPr>
                <a:spLocks noChangeArrowheads="1"/>
              </p:cNvSpPr>
              <p:nvPr/>
            </p:nvSpPr>
            <p:spPr bwMode="auto">
              <a:xfrm>
                <a:off x="7127517" y="44069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4" name="Oval 95"/>
              <p:cNvSpPr>
                <a:spLocks noChangeArrowheads="1"/>
              </p:cNvSpPr>
              <p:nvPr/>
            </p:nvSpPr>
            <p:spPr bwMode="auto">
              <a:xfrm>
                <a:off x="7127517" y="44005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5" name="Oval 96"/>
              <p:cNvSpPr>
                <a:spLocks noChangeArrowheads="1"/>
              </p:cNvSpPr>
              <p:nvPr/>
            </p:nvSpPr>
            <p:spPr bwMode="auto">
              <a:xfrm>
                <a:off x="7127517" y="43989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6" name="Oval 97"/>
              <p:cNvSpPr>
                <a:spLocks noChangeArrowheads="1"/>
              </p:cNvSpPr>
              <p:nvPr/>
            </p:nvSpPr>
            <p:spPr bwMode="auto">
              <a:xfrm>
                <a:off x="7127517" y="43926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7" name="Oval 98"/>
              <p:cNvSpPr>
                <a:spLocks noChangeArrowheads="1"/>
              </p:cNvSpPr>
              <p:nvPr/>
            </p:nvSpPr>
            <p:spPr bwMode="auto">
              <a:xfrm>
                <a:off x="7127517" y="436880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8" name="Oval 99"/>
              <p:cNvSpPr>
                <a:spLocks noChangeArrowheads="1"/>
              </p:cNvSpPr>
              <p:nvPr/>
            </p:nvSpPr>
            <p:spPr bwMode="auto">
              <a:xfrm>
                <a:off x="7127517" y="43672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49" name="Oval 100"/>
              <p:cNvSpPr>
                <a:spLocks noChangeArrowheads="1"/>
              </p:cNvSpPr>
              <p:nvPr/>
            </p:nvSpPr>
            <p:spPr bwMode="auto">
              <a:xfrm>
                <a:off x="7127517" y="43561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0" name="Oval 101"/>
              <p:cNvSpPr>
                <a:spLocks noChangeArrowheads="1"/>
              </p:cNvSpPr>
              <p:nvPr/>
            </p:nvSpPr>
            <p:spPr bwMode="auto">
              <a:xfrm>
                <a:off x="7127517" y="43481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1" name="Oval 102"/>
              <p:cNvSpPr>
                <a:spLocks noChangeArrowheads="1"/>
              </p:cNvSpPr>
              <p:nvPr/>
            </p:nvSpPr>
            <p:spPr bwMode="auto">
              <a:xfrm>
                <a:off x="7127517" y="43465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2" name="Oval 103"/>
              <p:cNvSpPr>
                <a:spLocks noChangeArrowheads="1"/>
              </p:cNvSpPr>
              <p:nvPr/>
            </p:nvSpPr>
            <p:spPr bwMode="auto">
              <a:xfrm>
                <a:off x="7127517" y="43465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3" name="Oval 104"/>
              <p:cNvSpPr>
                <a:spLocks noChangeArrowheads="1"/>
              </p:cNvSpPr>
              <p:nvPr/>
            </p:nvSpPr>
            <p:spPr bwMode="auto">
              <a:xfrm>
                <a:off x="7127517" y="43227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4" name="Oval 105"/>
              <p:cNvSpPr>
                <a:spLocks noChangeArrowheads="1"/>
              </p:cNvSpPr>
              <p:nvPr/>
            </p:nvSpPr>
            <p:spPr bwMode="auto">
              <a:xfrm>
                <a:off x="7127517" y="43132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5" name="Oval 106"/>
              <p:cNvSpPr>
                <a:spLocks noChangeArrowheads="1"/>
              </p:cNvSpPr>
              <p:nvPr/>
            </p:nvSpPr>
            <p:spPr bwMode="auto">
              <a:xfrm>
                <a:off x="7127517" y="42989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6" name="Oval 107"/>
              <p:cNvSpPr>
                <a:spLocks noChangeArrowheads="1"/>
              </p:cNvSpPr>
              <p:nvPr/>
            </p:nvSpPr>
            <p:spPr bwMode="auto">
              <a:xfrm>
                <a:off x="7127517" y="42973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7" name="Oval 108"/>
              <p:cNvSpPr>
                <a:spLocks noChangeArrowheads="1"/>
              </p:cNvSpPr>
              <p:nvPr/>
            </p:nvSpPr>
            <p:spPr bwMode="auto">
              <a:xfrm>
                <a:off x="7127517" y="42894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8" name="Oval 109"/>
              <p:cNvSpPr>
                <a:spLocks noChangeArrowheads="1"/>
              </p:cNvSpPr>
              <p:nvPr/>
            </p:nvSpPr>
            <p:spPr bwMode="auto">
              <a:xfrm>
                <a:off x="7127517" y="4278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59" name="Oval 110"/>
              <p:cNvSpPr>
                <a:spLocks noChangeArrowheads="1"/>
              </p:cNvSpPr>
              <p:nvPr/>
            </p:nvSpPr>
            <p:spPr bwMode="auto">
              <a:xfrm>
                <a:off x="7127517" y="42576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0" name="Oval 111"/>
              <p:cNvSpPr>
                <a:spLocks noChangeArrowheads="1"/>
              </p:cNvSpPr>
              <p:nvPr/>
            </p:nvSpPr>
            <p:spPr bwMode="auto">
              <a:xfrm>
                <a:off x="7127517" y="42497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1" name="Oval 112"/>
              <p:cNvSpPr>
                <a:spLocks noChangeArrowheads="1"/>
              </p:cNvSpPr>
              <p:nvPr/>
            </p:nvSpPr>
            <p:spPr bwMode="auto">
              <a:xfrm>
                <a:off x="7127517" y="42465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2" name="Oval 113"/>
              <p:cNvSpPr>
                <a:spLocks noChangeArrowheads="1"/>
              </p:cNvSpPr>
              <p:nvPr/>
            </p:nvSpPr>
            <p:spPr bwMode="auto">
              <a:xfrm>
                <a:off x="7127517" y="42386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3" name="Oval 114"/>
              <p:cNvSpPr>
                <a:spLocks noChangeArrowheads="1"/>
              </p:cNvSpPr>
              <p:nvPr/>
            </p:nvSpPr>
            <p:spPr bwMode="auto">
              <a:xfrm>
                <a:off x="7127517" y="42227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4" name="Oval 115"/>
              <p:cNvSpPr>
                <a:spLocks noChangeArrowheads="1"/>
              </p:cNvSpPr>
              <p:nvPr/>
            </p:nvSpPr>
            <p:spPr bwMode="auto">
              <a:xfrm>
                <a:off x="7127517" y="41878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5" name="Oval 116"/>
              <p:cNvSpPr>
                <a:spLocks noChangeArrowheads="1"/>
              </p:cNvSpPr>
              <p:nvPr/>
            </p:nvSpPr>
            <p:spPr bwMode="auto">
              <a:xfrm>
                <a:off x="7127517" y="4151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6" name="Oval 117"/>
              <p:cNvSpPr>
                <a:spLocks noChangeArrowheads="1"/>
              </p:cNvSpPr>
              <p:nvPr/>
            </p:nvSpPr>
            <p:spPr bwMode="auto">
              <a:xfrm>
                <a:off x="7127517" y="41306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7" name="Oval 118"/>
              <p:cNvSpPr>
                <a:spLocks noChangeArrowheads="1"/>
              </p:cNvSpPr>
              <p:nvPr/>
            </p:nvSpPr>
            <p:spPr bwMode="auto">
              <a:xfrm>
                <a:off x="7127517" y="41275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8" name="Oval 119"/>
              <p:cNvSpPr>
                <a:spLocks noChangeArrowheads="1"/>
              </p:cNvSpPr>
              <p:nvPr/>
            </p:nvSpPr>
            <p:spPr bwMode="auto">
              <a:xfrm>
                <a:off x="7127517" y="41243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69" name="Oval 120"/>
              <p:cNvSpPr>
                <a:spLocks noChangeArrowheads="1"/>
              </p:cNvSpPr>
              <p:nvPr/>
            </p:nvSpPr>
            <p:spPr bwMode="auto">
              <a:xfrm>
                <a:off x="7127517" y="41084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0" name="Oval 121"/>
              <p:cNvSpPr>
                <a:spLocks noChangeArrowheads="1"/>
              </p:cNvSpPr>
              <p:nvPr/>
            </p:nvSpPr>
            <p:spPr bwMode="auto">
              <a:xfrm>
                <a:off x="7127517" y="41021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1" name="Oval 122"/>
              <p:cNvSpPr>
                <a:spLocks noChangeArrowheads="1"/>
              </p:cNvSpPr>
              <p:nvPr/>
            </p:nvSpPr>
            <p:spPr bwMode="auto">
              <a:xfrm>
                <a:off x="7127517" y="40989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2" name="Oval 123"/>
              <p:cNvSpPr>
                <a:spLocks noChangeArrowheads="1"/>
              </p:cNvSpPr>
              <p:nvPr/>
            </p:nvSpPr>
            <p:spPr bwMode="auto">
              <a:xfrm>
                <a:off x="7127517" y="40687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3" name="Oval 124"/>
              <p:cNvSpPr>
                <a:spLocks noChangeArrowheads="1"/>
              </p:cNvSpPr>
              <p:nvPr/>
            </p:nvSpPr>
            <p:spPr bwMode="auto">
              <a:xfrm>
                <a:off x="7127517" y="40640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4" name="Oval 125"/>
              <p:cNvSpPr>
                <a:spLocks noChangeArrowheads="1"/>
              </p:cNvSpPr>
              <p:nvPr/>
            </p:nvSpPr>
            <p:spPr bwMode="auto">
              <a:xfrm>
                <a:off x="7127517" y="40608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5" name="Oval 126"/>
              <p:cNvSpPr>
                <a:spLocks noChangeArrowheads="1"/>
              </p:cNvSpPr>
              <p:nvPr/>
            </p:nvSpPr>
            <p:spPr bwMode="auto">
              <a:xfrm>
                <a:off x="7127517" y="40306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6" name="Oval 127"/>
              <p:cNvSpPr>
                <a:spLocks noChangeArrowheads="1"/>
              </p:cNvSpPr>
              <p:nvPr/>
            </p:nvSpPr>
            <p:spPr bwMode="auto">
              <a:xfrm>
                <a:off x="7127517" y="40290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7" name="Oval 128"/>
              <p:cNvSpPr>
                <a:spLocks noChangeArrowheads="1"/>
              </p:cNvSpPr>
              <p:nvPr/>
            </p:nvSpPr>
            <p:spPr bwMode="auto">
              <a:xfrm>
                <a:off x="7127517" y="401320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8" name="Oval 129"/>
              <p:cNvSpPr>
                <a:spLocks noChangeArrowheads="1"/>
              </p:cNvSpPr>
              <p:nvPr/>
            </p:nvSpPr>
            <p:spPr bwMode="auto">
              <a:xfrm>
                <a:off x="7127517" y="40116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79" name="Oval 130"/>
              <p:cNvSpPr>
                <a:spLocks noChangeArrowheads="1"/>
              </p:cNvSpPr>
              <p:nvPr/>
            </p:nvSpPr>
            <p:spPr bwMode="auto">
              <a:xfrm>
                <a:off x="7127517" y="40084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0" name="Oval 131"/>
              <p:cNvSpPr>
                <a:spLocks noChangeArrowheads="1"/>
              </p:cNvSpPr>
              <p:nvPr/>
            </p:nvSpPr>
            <p:spPr bwMode="auto">
              <a:xfrm>
                <a:off x="7127517" y="39909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1" name="Oval 132"/>
              <p:cNvSpPr>
                <a:spLocks noChangeArrowheads="1"/>
              </p:cNvSpPr>
              <p:nvPr/>
            </p:nvSpPr>
            <p:spPr bwMode="auto">
              <a:xfrm>
                <a:off x="7127517" y="39703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2" name="Oval 133"/>
              <p:cNvSpPr>
                <a:spLocks noChangeArrowheads="1"/>
              </p:cNvSpPr>
              <p:nvPr/>
            </p:nvSpPr>
            <p:spPr bwMode="auto">
              <a:xfrm>
                <a:off x="7127517" y="396398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3" name="Oval 134"/>
              <p:cNvSpPr>
                <a:spLocks noChangeArrowheads="1"/>
              </p:cNvSpPr>
              <p:nvPr/>
            </p:nvSpPr>
            <p:spPr bwMode="auto">
              <a:xfrm>
                <a:off x="7127517" y="39639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4" name="Oval 135"/>
              <p:cNvSpPr>
                <a:spLocks noChangeArrowheads="1"/>
              </p:cNvSpPr>
              <p:nvPr/>
            </p:nvSpPr>
            <p:spPr bwMode="auto">
              <a:xfrm>
                <a:off x="7127517" y="39624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5" name="Oval 136"/>
              <p:cNvSpPr>
                <a:spLocks noChangeArrowheads="1"/>
              </p:cNvSpPr>
              <p:nvPr/>
            </p:nvSpPr>
            <p:spPr bwMode="auto">
              <a:xfrm>
                <a:off x="7127517" y="39512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6" name="Oval 137"/>
              <p:cNvSpPr>
                <a:spLocks noChangeArrowheads="1"/>
              </p:cNvSpPr>
              <p:nvPr/>
            </p:nvSpPr>
            <p:spPr bwMode="auto">
              <a:xfrm>
                <a:off x="7127517" y="39512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7" name="Oval 138"/>
              <p:cNvSpPr>
                <a:spLocks noChangeArrowheads="1"/>
              </p:cNvSpPr>
              <p:nvPr/>
            </p:nvSpPr>
            <p:spPr bwMode="auto">
              <a:xfrm>
                <a:off x="7127517" y="39322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8" name="Oval 139"/>
              <p:cNvSpPr>
                <a:spLocks noChangeArrowheads="1"/>
              </p:cNvSpPr>
              <p:nvPr/>
            </p:nvSpPr>
            <p:spPr bwMode="auto">
              <a:xfrm>
                <a:off x="7127517" y="38862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89" name="Oval 140"/>
              <p:cNvSpPr>
                <a:spLocks noChangeArrowheads="1"/>
              </p:cNvSpPr>
              <p:nvPr/>
            </p:nvSpPr>
            <p:spPr bwMode="auto">
              <a:xfrm>
                <a:off x="7127517" y="38846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0" name="Oval 141"/>
              <p:cNvSpPr>
                <a:spLocks noChangeArrowheads="1"/>
              </p:cNvSpPr>
              <p:nvPr/>
            </p:nvSpPr>
            <p:spPr bwMode="auto">
              <a:xfrm>
                <a:off x="7127517" y="38782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1" name="Oval 142"/>
              <p:cNvSpPr>
                <a:spLocks noChangeArrowheads="1"/>
              </p:cNvSpPr>
              <p:nvPr/>
            </p:nvSpPr>
            <p:spPr bwMode="auto">
              <a:xfrm>
                <a:off x="7127517" y="38782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2" name="Oval 143"/>
              <p:cNvSpPr>
                <a:spLocks noChangeArrowheads="1"/>
              </p:cNvSpPr>
              <p:nvPr/>
            </p:nvSpPr>
            <p:spPr bwMode="auto">
              <a:xfrm>
                <a:off x="7127517" y="38750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3" name="Oval 144"/>
              <p:cNvSpPr>
                <a:spLocks noChangeArrowheads="1"/>
              </p:cNvSpPr>
              <p:nvPr/>
            </p:nvSpPr>
            <p:spPr bwMode="auto">
              <a:xfrm>
                <a:off x="7127517" y="38735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4" name="Oval 145"/>
              <p:cNvSpPr>
                <a:spLocks noChangeArrowheads="1"/>
              </p:cNvSpPr>
              <p:nvPr/>
            </p:nvSpPr>
            <p:spPr bwMode="auto">
              <a:xfrm>
                <a:off x="7127517" y="38719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5" name="Oval 146"/>
              <p:cNvSpPr>
                <a:spLocks noChangeArrowheads="1"/>
              </p:cNvSpPr>
              <p:nvPr/>
            </p:nvSpPr>
            <p:spPr bwMode="auto">
              <a:xfrm>
                <a:off x="7127517" y="38687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6" name="Oval 147"/>
              <p:cNvSpPr>
                <a:spLocks noChangeArrowheads="1"/>
              </p:cNvSpPr>
              <p:nvPr/>
            </p:nvSpPr>
            <p:spPr bwMode="auto">
              <a:xfrm>
                <a:off x="7127517" y="38671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7" name="Oval 148"/>
              <p:cNvSpPr>
                <a:spLocks noChangeArrowheads="1"/>
              </p:cNvSpPr>
              <p:nvPr/>
            </p:nvSpPr>
            <p:spPr bwMode="auto">
              <a:xfrm>
                <a:off x="7127517" y="38576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8" name="Oval 149"/>
              <p:cNvSpPr>
                <a:spLocks noChangeArrowheads="1"/>
              </p:cNvSpPr>
              <p:nvPr/>
            </p:nvSpPr>
            <p:spPr bwMode="auto">
              <a:xfrm>
                <a:off x="7127517" y="385762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99" name="Oval 150"/>
              <p:cNvSpPr>
                <a:spLocks noChangeArrowheads="1"/>
              </p:cNvSpPr>
              <p:nvPr/>
            </p:nvSpPr>
            <p:spPr bwMode="auto">
              <a:xfrm>
                <a:off x="7127517" y="383540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0" name="Oval 151"/>
              <p:cNvSpPr>
                <a:spLocks noChangeArrowheads="1"/>
              </p:cNvSpPr>
              <p:nvPr/>
            </p:nvSpPr>
            <p:spPr bwMode="auto">
              <a:xfrm>
                <a:off x="7127517" y="38274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1" name="Oval 152"/>
              <p:cNvSpPr>
                <a:spLocks noChangeArrowheads="1"/>
              </p:cNvSpPr>
              <p:nvPr/>
            </p:nvSpPr>
            <p:spPr bwMode="auto">
              <a:xfrm>
                <a:off x="7127517" y="38258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2" name="Oval 153"/>
              <p:cNvSpPr>
                <a:spLocks noChangeArrowheads="1"/>
              </p:cNvSpPr>
              <p:nvPr/>
            </p:nvSpPr>
            <p:spPr bwMode="auto">
              <a:xfrm>
                <a:off x="7127517" y="382428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3" name="Oval 154"/>
              <p:cNvSpPr>
                <a:spLocks noChangeArrowheads="1"/>
              </p:cNvSpPr>
              <p:nvPr/>
            </p:nvSpPr>
            <p:spPr bwMode="auto">
              <a:xfrm>
                <a:off x="7127517" y="37861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4" name="Oval 155"/>
              <p:cNvSpPr>
                <a:spLocks noChangeArrowheads="1"/>
              </p:cNvSpPr>
              <p:nvPr/>
            </p:nvSpPr>
            <p:spPr bwMode="auto">
              <a:xfrm>
                <a:off x="7127517" y="37846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5" name="Oval 156"/>
              <p:cNvSpPr>
                <a:spLocks noChangeArrowheads="1"/>
              </p:cNvSpPr>
              <p:nvPr/>
            </p:nvSpPr>
            <p:spPr bwMode="auto">
              <a:xfrm>
                <a:off x="7127517" y="3770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6" name="Oval 157"/>
              <p:cNvSpPr>
                <a:spLocks noChangeArrowheads="1"/>
              </p:cNvSpPr>
              <p:nvPr/>
            </p:nvSpPr>
            <p:spPr bwMode="auto">
              <a:xfrm>
                <a:off x="7127517" y="37353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7" name="Oval 158"/>
              <p:cNvSpPr>
                <a:spLocks noChangeArrowheads="1"/>
              </p:cNvSpPr>
              <p:nvPr/>
            </p:nvSpPr>
            <p:spPr bwMode="auto">
              <a:xfrm>
                <a:off x="7127517" y="37290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8" name="Oval 159"/>
              <p:cNvSpPr>
                <a:spLocks noChangeArrowheads="1"/>
              </p:cNvSpPr>
              <p:nvPr/>
            </p:nvSpPr>
            <p:spPr bwMode="auto">
              <a:xfrm>
                <a:off x="7127517" y="37274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09" name="Oval 160"/>
              <p:cNvSpPr>
                <a:spLocks noChangeArrowheads="1"/>
              </p:cNvSpPr>
              <p:nvPr/>
            </p:nvSpPr>
            <p:spPr bwMode="auto">
              <a:xfrm>
                <a:off x="7127517" y="370998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0" name="Oval 161"/>
              <p:cNvSpPr>
                <a:spLocks noChangeArrowheads="1"/>
              </p:cNvSpPr>
              <p:nvPr/>
            </p:nvSpPr>
            <p:spPr bwMode="auto">
              <a:xfrm>
                <a:off x="7127517" y="36988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1" name="Oval 162"/>
              <p:cNvSpPr>
                <a:spLocks noChangeArrowheads="1"/>
              </p:cNvSpPr>
              <p:nvPr/>
            </p:nvSpPr>
            <p:spPr bwMode="auto">
              <a:xfrm>
                <a:off x="7127517" y="36941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2" name="Oval 163"/>
              <p:cNvSpPr>
                <a:spLocks noChangeArrowheads="1"/>
              </p:cNvSpPr>
              <p:nvPr/>
            </p:nvSpPr>
            <p:spPr bwMode="auto">
              <a:xfrm>
                <a:off x="7127517" y="36909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3" name="Oval 164"/>
              <p:cNvSpPr>
                <a:spLocks noChangeArrowheads="1"/>
              </p:cNvSpPr>
              <p:nvPr/>
            </p:nvSpPr>
            <p:spPr bwMode="auto">
              <a:xfrm>
                <a:off x="7127517" y="36861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4" name="Oval 165"/>
              <p:cNvSpPr>
                <a:spLocks noChangeArrowheads="1"/>
              </p:cNvSpPr>
              <p:nvPr/>
            </p:nvSpPr>
            <p:spPr bwMode="auto">
              <a:xfrm>
                <a:off x="7127517" y="36623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5" name="Oval 166"/>
              <p:cNvSpPr>
                <a:spLocks noChangeArrowheads="1"/>
              </p:cNvSpPr>
              <p:nvPr/>
            </p:nvSpPr>
            <p:spPr bwMode="auto">
              <a:xfrm>
                <a:off x="7127517" y="36464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6" name="Oval 167"/>
              <p:cNvSpPr>
                <a:spLocks noChangeArrowheads="1"/>
              </p:cNvSpPr>
              <p:nvPr/>
            </p:nvSpPr>
            <p:spPr bwMode="auto">
              <a:xfrm>
                <a:off x="7127517" y="36131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7" name="Oval 168"/>
              <p:cNvSpPr>
                <a:spLocks noChangeArrowheads="1"/>
              </p:cNvSpPr>
              <p:nvPr/>
            </p:nvSpPr>
            <p:spPr bwMode="auto">
              <a:xfrm>
                <a:off x="7127517" y="35988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8" name="Oval 169"/>
              <p:cNvSpPr>
                <a:spLocks noChangeArrowheads="1"/>
              </p:cNvSpPr>
              <p:nvPr/>
            </p:nvSpPr>
            <p:spPr bwMode="auto">
              <a:xfrm>
                <a:off x="7127517" y="35956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19" name="Oval 170"/>
              <p:cNvSpPr>
                <a:spLocks noChangeArrowheads="1"/>
              </p:cNvSpPr>
              <p:nvPr/>
            </p:nvSpPr>
            <p:spPr bwMode="auto">
              <a:xfrm>
                <a:off x="7127517" y="35925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0" name="Oval 171"/>
              <p:cNvSpPr>
                <a:spLocks noChangeArrowheads="1"/>
              </p:cNvSpPr>
              <p:nvPr/>
            </p:nvSpPr>
            <p:spPr bwMode="auto">
              <a:xfrm>
                <a:off x="7127517" y="35893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1" name="Oval 172"/>
              <p:cNvSpPr>
                <a:spLocks noChangeArrowheads="1"/>
              </p:cNvSpPr>
              <p:nvPr/>
            </p:nvSpPr>
            <p:spPr bwMode="auto">
              <a:xfrm>
                <a:off x="7127517" y="35845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2" name="Oval 173"/>
              <p:cNvSpPr>
                <a:spLocks noChangeArrowheads="1"/>
              </p:cNvSpPr>
              <p:nvPr/>
            </p:nvSpPr>
            <p:spPr bwMode="auto">
              <a:xfrm>
                <a:off x="7127517" y="35814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3" name="Oval 174"/>
              <p:cNvSpPr>
                <a:spLocks noChangeArrowheads="1"/>
              </p:cNvSpPr>
              <p:nvPr/>
            </p:nvSpPr>
            <p:spPr bwMode="auto">
              <a:xfrm>
                <a:off x="7127517" y="35702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4" name="Oval 175"/>
              <p:cNvSpPr>
                <a:spLocks noChangeArrowheads="1"/>
              </p:cNvSpPr>
              <p:nvPr/>
            </p:nvSpPr>
            <p:spPr bwMode="auto">
              <a:xfrm>
                <a:off x="7127517" y="35560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5" name="Oval 176"/>
              <p:cNvSpPr>
                <a:spLocks noChangeArrowheads="1"/>
              </p:cNvSpPr>
              <p:nvPr/>
            </p:nvSpPr>
            <p:spPr bwMode="auto">
              <a:xfrm>
                <a:off x="7127517" y="35480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6" name="Oval 177"/>
              <p:cNvSpPr>
                <a:spLocks noChangeArrowheads="1"/>
              </p:cNvSpPr>
              <p:nvPr/>
            </p:nvSpPr>
            <p:spPr bwMode="auto">
              <a:xfrm>
                <a:off x="7127517" y="353695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7" name="Oval 178"/>
              <p:cNvSpPr>
                <a:spLocks noChangeArrowheads="1"/>
              </p:cNvSpPr>
              <p:nvPr/>
            </p:nvSpPr>
            <p:spPr bwMode="auto">
              <a:xfrm>
                <a:off x="7127517" y="35321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8" name="Oval 179"/>
              <p:cNvSpPr>
                <a:spLocks noChangeArrowheads="1"/>
              </p:cNvSpPr>
              <p:nvPr/>
            </p:nvSpPr>
            <p:spPr bwMode="auto">
              <a:xfrm>
                <a:off x="7127517" y="35306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29" name="Oval 180"/>
              <p:cNvSpPr>
                <a:spLocks noChangeArrowheads="1"/>
              </p:cNvSpPr>
              <p:nvPr/>
            </p:nvSpPr>
            <p:spPr bwMode="auto">
              <a:xfrm>
                <a:off x="7127517" y="35067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0" name="Oval 181"/>
              <p:cNvSpPr>
                <a:spLocks noChangeArrowheads="1"/>
              </p:cNvSpPr>
              <p:nvPr/>
            </p:nvSpPr>
            <p:spPr bwMode="auto">
              <a:xfrm>
                <a:off x="7127517" y="34972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1" name="Oval 182"/>
              <p:cNvSpPr>
                <a:spLocks noChangeArrowheads="1"/>
              </p:cNvSpPr>
              <p:nvPr/>
            </p:nvSpPr>
            <p:spPr bwMode="auto">
              <a:xfrm>
                <a:off x="7127517" y="34750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2" name="Oval 183"/>
              <p:cNvSpPr>
                <a:spLocks noChangeArrowheads="1"/>
              </p:cNvSpPr>
              <p:nvPr/>
            </p:nvSpPr>
            <p:spPr bwMode="auto">
              <a:xfrm>
                <a:off x="7127517" y="33909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3" name="Oval 184"/>
              <p:cNvSpPr>
                <a:spLocks noChangeArrowheads="1"/>
              </p:cNvSpPr>
              <p:nvPr/>
            </p:nvSpPr>
            <p:spPr bwMode="auto">
              <a:xfrm>
                <a:off x="7127517" y="33829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4" name="Oval 185"/>
              <p:cNvSpPr>
                <a:spLocks noChangeArrowheads="1"/>
              </p:cNvSpPr>
              <p:nvPr/>
            </p:nvSpPr>
            <p:spPr bwMode="auto">
              <a:xfrm>
                <a:off x="7127517" y="33416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5" name="Oval 186"/>
              <p:cNvSpPr>
                <a:spLocks noChangeArrowheads="1"/>
              </p:cNvSpPr>
              <p:nvPr/>
            </p:nvSpPr>
            <p:spPr bwMode="auto">
              <a:xfrm>
                <a:off x="7127517" y="3340100"/>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6" name="Oval 187"/>
              <p:cNvSpPr>
                <a:spLocks noChangeArrowheads="1"/>
              </p:cNvSpPr>
              <p:nvPr/>
            </p:nvSpPr>
            <p:spPr bwMode="auto">
              <a:xfrm>
                <a:off x="7127517" y="327183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7" name="Oval 188"/>
              <p:cNvSpPr>
                <a:spLocks noChangeArrowheads="1"/>
              </p:cNvSpPr>
              <p:nvPr/>
            </p:nvSpPr>
            <p:spPr bwMode="auto">
              <a:xfrm>
                <a:off x="7127517" y="326231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8" name="Oval 189"/>
              <p:cNvSpPr>
                <a:spLocks noChangeArrowheads="1"/>
              </p:cNvSpPr>
              <p:nvPr/>
            </p:nvSpPr>
            <p:spPr bwMode="auto">
              <a:xfrm>
                <a:off x="7127517" y="32623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39" name="Oval 190"/>
              <p:cNvSpPr>
                <a:spLocks noChangeArrowheads="1"/>
              </p:cNvSpPr>
              <p:nvPr/>
            </p:nvSpPr>
            <p:spPr bwMode="auto">
              <a:xfrm>
                <a:off x="7127517" y="3230563"/>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0" name="Oval 191"/>
              <p:cNvSpPr>
                <a:spLocks noChangeArrowheads="1"/>
              </p:cNvSpPr>
              <p:nvPr/>
            </p:nvSpPr>
            <p:spPr bwMode="auto">
              <a:xfrm>
                <a:off x="7127517" y="3221038"/>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1" name="Oval 192"/>
              <p:cNvSpPr>
                <a:spLocks noChangeArrowheads="1"/>
              </p:cNvSpPr>
              <p:nvPr/>
            </p:nvSpPr>
            <p:spPr bwMode="auto">
              <a:xfrm>
                <a:off x="7127517" y="31099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2" name="Oval 193"/>
              <p:cNvSpPr>
                <a:spLocks noChangeArrowheads="1"/>
              </p:cNvSpPr>
              <p:nvPr/>
            </p:nvSpPr>
            <p:spPr bwMode="auto">
              <a:xfrm>
                <a:off x="7127517" y="30591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3" name="Oval 194"/>
              <p:cNvSpPr>
                <a:spLocks noChangeArrowheads="1"/>
              </p:cNvSpPr>
              <p:nvPr/>
            </p:nvSpPr>
            <p:spPr bwMode="auto">
              <a:xfrm>
                <a:off x="7127517" y="303212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4" name="Oval 195"/>
              <p:cNvSpPr>
                <a:spLocks noChangeArrowheads="1"/>
              </p:cNvSpPr>
              <p:nvPr/>
            </p:nvSpPr>
            <p:spPr bwMode="auto">
              <a:xfrm>
                <a:off x="7127517" y="296386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5" name="Oval 196"/>
              <p:cNvSpPr>
                <a:spLocks noChangeArrowheads="1"/>
              </p:cNvSpPr>
              <p:nvPr/>
            </p:nvSpPr>
            <p:spPr bwMode="auto">
              <a:xfrm>
                <a:off x="7127517" y="2919413"/>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6" name="Oval 197"/>
              <p:cNvSpPr>
                <a:spLocks noChangeArrowheads="1"/>
              </p:cNvSpPr>
              <p:nvPr/>
            </p:nvSpPr>
            <p:spPr bwMode="auto">
              <a:xfrm>
                <a:off x="7127517" y="29098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7" name="Oval 198"/>
              <p:cNvSpPr>
                <a:spLocks noChangeArrowheads="1"/>
              </p:cNvSpPr>
              <p:nvPr/>
            </p:nvSpPr>
            <p:spPr bwMode="auto">
              <a:xfrm>
                <a:off x="7127517" y="2859088"/>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8" name="Oval 199"/>
              <p:cNvSpPr>
                <a:spLocks noChangeArrowheads="1"/>
              </p:cNvSpPr>
              <p:nvPr/>
            </p:nvSpPr>
            <p:spPr bwMode="auto">
              <a:xfrm>
                <a:off x="7127517" y="2797175"/>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49" name="Oval 200"/>
              <p:cNvSpPr>
                <a:spLocks noChangeArrowheads="1"/>
              </p:cNvSpPr>
              <p:nvPr/>
            </p:nvSpPr>
            <p:spPr bwMode="auto">
              <a:xfrm>
                <a:off x="7127517" y="2698750"/>
                <a:ext cx="150813" cy="1508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50" name="Oval 201"/>
              <p:cNvSpPr>
                <a:spLocks noChangeArrowheads="1"/>
              </p:cNvSpPr>
              <p:nvPr/>
            </p:nvSpPr>
            <p:spPr bwMode="auto">
              <a:xfrm>
                <a:off x="7127517" y="2365375"/>
                <a:ext cx="150813"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51" name="Oval 202"/>
              <p:cNvSpPr>
                <a:spLocks noChangeArrowheads="1"/>
              </p:cNvSpPr>
              <p:nvPr/>
            </p:nvSpPr>
            <p:spPr bwMode="auto">
              <a:xfrm>
                <a:off x="4125555" y="4830763"/>
                <a:ext cx="149225"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52" name="Oval 203"/>
              <p:cNvSpPr>
                <a:spLocks noChangeArrowheads="1"/>
              </p:cNvSpPr>
              <p:nvPr/>
            </p:nvSpPr>
            <p:spPr bwMode="auto">
              <a:xfrm>
                <a:off x="4125555" y="4659313"/>
                <a:ext cx="149225"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53" name="Oval 204"/>
              <p:cNvSpPr>
                <a:spLocks noChangeArrowheads="1"/>
              </p:cNvSpPr>
              <p:nvPr/>
            </p:nvSpPr>
            <p:spPr bwMode="auto">
              <a:xfrm>
                <a:off x="4125555" y="4556125"/>
                <a:ext cx="149225"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4" name="Oval 206"/>
              <p:cNvSpPr>
                <a:spLocks noChangeArrowheads="1"/>
              </p:cNvSpPr>
              <p:nvPr/>
            </p:nvSpPr>
            <p:spPr bwMode="auto">
              <a:xfrm>
                <a:off x="4125555" y="4254500"/>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5" name="Oval 207"/>
              <p:cNvSpPr>
                <a:spLocks noChangeArrowheads="1"/>
              </p:cNvSpPr>
              <p:nvPr/>
            </p:nvSpPr>
            <p:spPr bwMode="auto">
              <a:xfrm>
                <a:off x="4125555" y="4157663"/>
                <a:ext cx="149225" cy="150813"/>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6" name="Oval 208"/>
              <p:cNvSpPr>
                <a:spLocks noChangeArrowheads="1"/>
              </p:cNvSpPr>
              <p:nvPr/>
            </p:nvSpPr>
            <p:spPr bwMode="auto">
              <a:xfrm>
                <a:off x="4125555" y="4057650"/>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7" name="Oval 209"/>
              <p:cNvSpPr>
                <a:spLocks noChangeArrowheads="1"/>
              </p:cNvSpPr>
              <p:nvPr/>
            </p:nvSpPr>
            <p:spPr bwMode="auto">
              <a:xfrm>
                <a:off x="4125555" y="3971925"/>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8" name="Oval 210"/>
              <p:cNvSpPr>
                <a:spLocks noChangeArrowheads="1"/>
              </p:cNvSpPr>
              <p:nvPr/>
            </p:nvSpPr>
            <p:spPr bwMode="auto">
              <a:xfrm>
                <a:off x="4125555" y="3805238"/>
                <a:ext cx="149225" cy="150813"/>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59" name="Oval 211"/>
              <p:cNvSpPr>
                <a:spLocks noChangeArrowheads="1"/>
              </p:cNvSpPr>
              <p:nvPr/>
            </p:nvSpPr>
            <p:spPr bwMode="auto">
              <a:xfrm>
                <a:off x="4125555" y="3754438"/>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0" name="Oval 212"/>
              <p:cNvSpPr>
                <a:spLocks noChangeArrowheads="1"/>
              </p:cNvSpPr>
              <p:nvPr/>
            </p:nvSpPr>
            <p:spPr bwMode="auto">
              <a:xfrm>
                <a:off x="4125555" y="3733800"/>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1" name="Oval 213"/>
              <p:cNvSpPr>
                <a:spLocks noChangeArrowheads="1"/>
              </p:cNvSpPr>
              <p:nvPr/>
            </p:nvSpPr>
            <p:spPr bwMode="auto">
              <a:xfrm>
                <a:off x="4125555" y="3443288"/>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2" name="Oval 214"/>
              <p:cNvSpPr>
                <a:spLocks noChangeArrowheads="1"/>
              </p:cNvSpPr>
              <p:nvPr/>
            </p:nvSpPr>
            <p:spPr bwMode="auto">
              <a:xfrm>
                <a:off x="4125555" y="3292475"/>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3" name="Oval 215"/>
              <p:cNvSpPr>
                <a:spLocks noChangeArrowheads="1"/>
              </p:cNvSpPr>
              <p:nvPr/>
            </p:nvSpPr>
            <p:spPr bwMode="auto">
              <a:xfrm>
                <a:off x="4125555" y="3181350"/>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4" name="Oval 216"/>
              <p:cNvSpPr>
                <a:spLocks noChangeArrowheads="1"/>
              </p:cNvSpPr>
              <p:nvPr/>
            </p:nvSpPr>
            <p:spPr bwMode="auto">
              <a:xfrm>
                <a:off x="4125555" y="3138488"/>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5" name="Oval 217"/>
              <p:cNvSpPr>
                <a:spLocks noChangeArrowheads="1"/>
              </p:cNvSpPr>
              <p:nvPr/>
            </p:nvSpPr>
            <p:spPr bwMode="auto">
              <a:xfrm>
                <a:off x="4125555" y="3033713"/>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6" name="Oval 218"/>
              <p:cNvSpPr>
                <a:spLocks noChangeArrowheads="1"/>
              </p:cNvSpPr>
              <p:nvPr/>
            </p:nvSpPr>
            <p:spPr bwMode="auto">
              <a:xfrm>
                <a:off x="4125555" y="2811463"/>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7" name="Oval 219"/>
              <p:cNvSpPr>
                <a:spLocks noChangeArrowheads="1"/>
              </p:cNvSpPr>
              <p:nvPr/>
            </p:nvSpPr>
            <p:spPr bwMode="auto">
              <a:xfrm>
                <a:off x="4125555" y="2782888"/>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8" name="Oval 220"/>
              <p:cNvSpPr>
                <a:spLocks noChangeArrowheads="1"/>
              </p:cNvSpPr>
              <p:nvPr/>
            </p:nvSpPr>
            <p:spPr bwMode="auto">
              <a:xfrm>
                <a:off x="4125555" y="2544763"/>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69" name="Oval 221"/>
              <p:cNvSpPr>
                <a:spLocks noChangeArrowheads="1"/>
              </p:cNvSpPr>
              <p:nvPr/>
            </p:nvSpPr>
            <p:spPr bwMode="auto">
              <a:xfrm>
                <a:off x="4125555" y="2497138"/>
                <a:ext cx="149225" cy="150813"/>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70" name="Oval 222"/>
              <p:cNvSpPr>
                <a:spLocks noChangeArrowheads="1"/>
              </p:cNvSpPr>
              <p:nvPr/>
            </p:nvSpPr>
            <p:spPr bwMode="auto">
              <a:xfrm>
                <a:off x="4125555" y="1492250"/>
                <a:ext cx="149225" cy="149225"/>
              </a:xfrm>
              <a:prstGeom prst="ellipse">
                <a:avLst/>
              </a:pr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71" name="Oval 223"/>
              <p:cNvSpPr>
                <a:spLocks noChangeArrowheads="1"/>
              </p:cNvSpPr>
              <p:nvPr/>
            </p:nvSpPr>
            <p:spPr bwMode="auto">
              <a:xfrm>
                <a:off x="4125555" y="3500438"/>
                <a:ext cx="149225" cy="149225"/>
              </a:xfrm>
              <a:prstGeom prst="ellipse">
                <a:avLst/>
              </a:prstGeom>
              <a:solidFill>
                <a:srgbClr val="FF0000"/>
              </a:solidFill>
              <a:ln w="1905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72" name="Oval 224"/>
              <p:cNvSpPr>
                <a:spLocks noChangeArrowheads="1"/>
              </p:cNvSpPr>
              <p:nvPr/>
            </p:nvSpPr>
            <p:spPr bwMode="auto">
              <a:xfrm>
                <a:off x="7127518" y="4129088"/>
                <a:ext cx="150813" cy="150813"/>
              </a:xfrm>
              <a:prstGeom prst="ellipse">
                <a:avLst/>
              </a:prstGeom>
              <a:solidFill>
                <a:srgbClr val="FF0000"/>
              </a:solidFill>
              <a:ln w="1905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73" name="Freeform 225"/>
              <p:cNvSpPr>
                <a:spLocks/>
              </p:cNvSpPr>
              <p:nvPr/>
            </p:nvSpPr>
            <p:spPr bwMode="auto">
              <a:xfrm>
                <a:off x="4201755" y="3575050"/>
                <a:ext cx="3001963" cy="655638"/>
              </a:xfrm>
              <a:custGeom>
                <a:avLst/>
                <a:gdLst>
                  <a:gd name="T0" fmla="*/ 0 w 2432"/>
                  <a:gd name="T1" fmla="*/ 0 h 531"/>
                  <a:gd name="T2" fmla="*/ 2432 w 2432"/>
                  <a:gd name="T3" fmla="*/ 510 h 531"/>
                  <a:gd name="T4" fmla="*/ 2220 w 2432"/>
                  <a:gd name="T5" fmla="*/ 531 h 531"/>
                  <a:gd name="T6" fmla="*/ 2246 w 2432"/>
                  <a:gd name="T7" fmla="*/ 407 h 531"/>
                  <a:gd name="T8" fmla="*/ 2432 w 2432"/>
                  <a:gd name="T9" fmla="*/ 510 h 531"/>
                </a:gdLst>
                <a:ahLst/>
                <a:cxnLst>
                  <a:cxn ang="0">
                    <a:pos x="T0" y="T1"/>
                  </a:cxn>
                  <a:cxn ang="0">
                    <a:pos x="T2" y="T3"/>
                  </a:cxn>
                  <a:cxn ang="0">
                    <a:pos x="T4" y="T5"/>
                  </a:cxn>
                  <a:cxn ang="0">
                    <a:pos x="T6" y="T7"/>
                  </a:cxn>
                  <a:cxn ang="0">
                    <a:pos x="T8" y="T9"/>
                  </a:cxn>
                </a:cxnLst>
                <a:rect l="0" t="0" r="r" b="b"/>
                <a:pathLst>
                  <a:path w="2432" h="531">
                    <a:moveTo>
                      <a:pt x="0" y="0"/>
                    </a:moveTo>
                    <a:lnTo>
                      <a:pt x="2432" y="510"/>
                    </a:lnTo>
                    <a:lnTo>
                      <a:pt x="2220" y="531"/>
                    </a:lnTo>
                    <a:lnTo>
                      <a:pt x="2246" y="407"/>
                    </a:lnTo>
                    <a:lnTo>
                      <a:pt x="2432" y="510"/>
                    </a:lnTo>
                  </a:path>
                </a:pathLst>
              </a:custGeom>
              <a:noFill/>
              <a:ln w="28575">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74" name="Freeform 226"/>
              <p:cNvSpPr>
                <a:spLocks/>
              </p:cNvSpPr>
              <p:nvPr/>
            </p:nvSpPr>
            <p:spPr bwMode="auto">
              <a:xfrm>
                <a:off x="6941780" y="4076700"/>
                <a:ext cx="261938" cy="153988"/>
              </a:xfrm>
              <a:custGeom>
                <a:avLst/>
                <a:gdLst>
                  <a:gd name="T0" fmla="*/ 330 w 330"/>
                  <a:gd name="T1" fmla="*/ 160 h 193"/>
                  <a:gd name="T2" fmla="*/ 0 w 330"/>
                  <a:gd name="T3" fmla="*/ 193 h 193"/>
                  <a:gd name="T4" fmla="*/ 41 w 330"/>
                  <a:gd name="T5" fmla="*/ 0 h 193"/>
                  <a:gd name="T6" fmla="*/ 330 w 330"/>
                  <a:gd name="T7" fmla="*/ 160 h 193"/>
                </a:gdLst>
                <a:ahLst/>
                <a:cxnLst>
                  <a:cxn ang="0">
                    <a:pos x="T0" y="T1"/>
                  </a:cxn>
                  <a:cxn ang="0">
                    <a:pos x="T2" y="T3"/>
                  </a:cxn>
                  <a:cxn ang="0">
                    <a:pos x="T4" y="T5"/>
                  </a:cxn>
                  <a:cxn ang="0">
                    <a:pos x="T6" y="T7"/>
                  </a:cxn>
                </a:cxnLst>
                <a:rect l="0" t="0" r="r" b="b"/>
                <a:pathLst>
                  <a:path w="330" h="193">
                    <a:moveTo>
                      <a:pt x="330" y="160"/>
                    </a:moveTo>
                    <a:lnTo>
                      <a:pt x="0" y="193"/>
                    </a:lnTo>
                    <a:lnTo>
                      <a:pt x="41" y="0"/>
                    </a:lnTo>
                    <a:lnTo>
                      <a:pt x="330" y="160"/>
                    </a:lnTo>
                    <a:close/>
                  </a:path>
                </a:pathLst>
              </a:custGeom>
              <a:solidFill>
                <a:srgbClr val="FF0000"/>
              </a:solidFill>
              <a:ln w="1905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25" name="Line 655"/>
              <p:cNvSpPr>
                <a:spLocks noChangeShapeType="1"/>
              </p:cNvSpPr>
              <p:nvPr/>
            </p:nvSpPr>
            <p:spPr bwMode="auto">
              <a:xfrm>
                <a:off x="6978292"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26" name="Line 656"/>
              <p:cNvSpPr>
                <a:spLocks noChangeShapeType="1"/>
              </p:cNvSpPr>
              <p:nvPr/>
            </p:nvSpPr>
            <p:spPr bwMode="auto">
              <a:xfrm>
                <a:off x="6990992"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27" name="Line 657"/>
              <p:cNvSpPr>
                <a:spLocks noChangeShapeType="1"/>
              </p:cNvSpPr>
              <p:nvPr/>
            </p:nvSpPr>
            <p:spPr bwMode="auto">
              <a:xfrm>
                <a:off x="7005280"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28" name="Line 658"/>
              <p:cNvSpPr>
                <a:spLocks noChangeShapeType="1"/>
              </p:cNvSpPr>
              <p:nvPr/>
            </p:nvSpPr>
            <p:spPr bwMode="auto">
              <a:xfrm>
                <a:off x="7017980"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29" name="Line 659"/>
              <p:cNvSpPr>
                <a:spLocks noChangeShapeType="1"/>
              </p:cNvSpPr>
              <p:nvPr/>
            </p:nvSpPr>
            <p:spPr bwMode="auto">
              <a:xfrm>
                <a:off x="7032267"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0" name="Line 660"/>
              <p:cNvSpPr>
                <a:spLocks noChangeShapeType="1"/>
              </p:cNvSpPr>
              <p:nvPr/>
            </p:nvSpPr>
            <p:spPr bwMode="auto">
              <a:xfrm>
                <a:off x="7044967"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1" name="Line 661"/>
              <p:cNvSpPr>
                <a:spLocks noChangeShapeType="1"/>
              </p:cNvSpPr>
              <p:nvPr/>
            </p:nvSpPr>
            <p:spPr bwMode="auto">
              <a:xfrm>
                <a:off x="7059255"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2" name="Line 662"/>
              <p:cNvSpPr>
                <a:spLocks noChangeShapeType="1"/>
              </p:cNvSpPr>
              <p:nvPr/>
            </p:nvSpPr>
            <p:spPr bwMode="auto">
              <a:xfrm>
                <a:off x="7071955" y="4203700"/>
                <a:ext cx="6350"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3" name="Line 663"/>
              <p:cNvSpPr>
                <a:spLocks noChangeShapeType="1"/>
              </p:cNvSpPr>
              <p:nvPr/>
            </p:nvSpPr>
            <p:spPr bwMode="auto">
              <a:xfrm>
                <a:off x="7086242"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4" name="Line 664"/>
              <p:cNvSpPr>
                <a:spLocks noChangeShapeType="1"/>
              </p:cNvSpPr>
              <p:nvPr/>
            </p:nvSpPr>
            <p:spPr bwMode="auto">
              <a:xfrm>
                <a:off x="7100530"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5" name="Line 665"/>
              <p:cNvSpPr>
                <a:spLocks noChangeShapeType="1"/>
              </p:cNvSpPr>
              <p:nvPr/>
            </p:nvSpPr>
            <p:spPr bwMode="auto">
              <a:xfrm>
                <a:off x="7113230"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6" name="Line 666"/>
              <p:cNvSpPr>
                <a:spLocks noChangeShapeType="1"/>
              </p:cNvSpPr>
              <p:nvPr/>
            </p:nvSpPr>
            <p:spPr bwMode="auto">
              <a:xfrm>
                <a:off x="7127517"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7" name="Line 667"/>
              <p:cNvSpPr>
                <a:spLocks noChangeShapeType="1"/>
              </p:cNvSpPr>
              <p:nvPr/>
            </p:nvSpPr>
            <p:spPr bwMode="auto">
              <a:xfrm>
                <a:off x="7140217"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8" name="Line 668"/>
              <p:cNvSpPr>
                <a:spLocks noChangeShapeType="1"/>
              </p:cNvSpPr>
              <p:nvPr/>
            </p:nvSpPr>
            <p:spPr bwMode="auto">
              <a:xfrm>
                <a:off x="7154505"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39" name="Line 669"/>
              <p:cNvSpPr>
                <a:spLocks noChangeShapeType="1"/>
              </p:cNvSpPr>
              <p:nvPr/>
            </p:nvSpPr>
            <p:spPr bwMode="auto">
              <a:xfrm>
                <a:off x="7167205"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40" name="Line 670"/>
              <p:cNvSpPr>
                <a:spLocks noChangeShapeType="1"/>
              </p:cNvSpPr>
              <p:nvPr/>
            </p:nvSpPr>
            <p:spPr bwMode="auto">
              <a:xfrm>
                <a:off x="7181492" y="4203700"/>
                <a:ext cx="4763"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41" name="Line 671"/>
              <p:cNvSpPr>
                <a:spLocks noChangeShapeType="1"/>
              </p:cNvSpPr>
              <p:nvPr/>
            </p:nvSpPr>
            <p:spPr bwMode="auto">
              <a:xfrm>
                <a:off x="7194192" y="4203700"/>
                <a:ext cx="6350" cy="0"/>
              </a:xfrm>
              <a:prstGeom prst="line">
                <a:avLst/>
              </a:prstGeom>
              <a:noFill/>
              <a:ln w="19050">
                <a:solidFill>
                  <a:srgbClr val="FF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42" name="Rectangle 672"/>
              <p:cNvSpPr>
                <a:spLocks noChangeArrowheads="1"/>
              </p:cNvSpPr>
              <p:nvPr/>
            </p:nvSpPr>
            <p:spPr bwMode="auto">
              <a:xfrm>
                <a:off x="4324401" y="4741089"/>
                <a:ext cx="1500539" cy="276999"/>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T:T-Genotypes</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44" name="Rectangle 674"/>
              <p:cNvSpPr>
                <a:spLocks noChangeArrowheads="1"/>
              </p:cNvSpPr>
              <p:nvPr/>
            </p:nvSpPr>
            <p:spPr bwMode="auto">
              <a:xfrm>
                <a:off x="7005280" y="4740187"/>
                <a:ext cx="1615827" cy="276999"/>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G:G-Genotypes</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45" name="Rectangle 675"/>
              <p:cNvSpPr>
                <a:spLocks noChangeArrowheads="1"/>
              </p:cNvSpPr>
              <p:nvPr/>
            </p:nvSpPr>
            <p:spPr bwMode="auto">
              <a:xfrm>
                <a:off x="6868755" y="1878013"/>
                <a:ext cx="676275" cy="3095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146" name="Rectangle 676"/>
              <p:cNvSpPr>
                <a:spLocks noChangeArrowheads="1"/>
              </p:cNvSpPr>
              <p:nvPr/>
            </p:nvSpPr>
            <p:spPr bwMode="auto">
              <a:xfrm>
                <a:off x="6913205" y="1920875"/>
                <a:ext cx="686085" cy="276999"/>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N=168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48" name="Rectangle 678"/>
              <p:cNvSpPr>
                <a:spLocks noChangeArrowheads="1"/>
              </p:cNvSpPr>
              <p:nvPr/>
            </p:nvSpPr>
            <p:spPr bwMode="auto">
              <a:xfrm>
                <a:off x="3975698" y="1905814"/>
                <a:ext cx="557845" cy="276999"/>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cs typeface="Arial" panose="020B0604020202020204" pitchFamily="34" charset="0"/>
                  </a:rPr>
                  <a:t>N=20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49" name="Rectangle 679"/>
              <p:cNvSpPr>
                <a:spLocks noChangeArrowheads="1"/>
              </p:cNvSpPr>
              <p:nvPr/>
            </p:nvSpPr>
            <p:spPr bwMode="auto">
              <a:xfrm>
                <a:off x="2782530" y="3260725"/>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40.58</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50" name="Rectangle 680"/>
              <p:cNvSpPr>
                <a:spLocks noChangeArrowheads="1"/>
              </p:cNvSpPr>
              <p:nvPr/>
            </p:nvSpPr>
            <p:spPr bwMode="auto">
              <a:xfrm>
                <a:off x="2784117" y="3889375"/>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34.90</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152" name="Rectangle 682"/>
              <p:cNvSpPr>
                <a:spLocks noChangeArrowheads="1"/>
              </p:cNvSpPr>
              <p:nvPr/>
            </p:nvSpPr>
            <p:spPr bwMode="auto">
              <a:xfrm>
                <a:off x="4647947" y="2512240"/>
                <a:ext cx="2175917" cy="553998"/>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0000"/>
                    </a:solidFill>
                    <a:effectLst/>
                    <a:cs typeface="Arial" panose="020B0604020202020204" pitchFamily="34" charset="0"/>
                  </a:rPr>
                  <a:t>SNP: VfMt3g086600</a:t>
                </a:r>
              </a:p>
              <a:p>
                <a:r>
                  <a:rPr lang="en-GB" altLang="en-US" dirty="0">
                    <a:solidFill>
                      <a:srgbClr val="000000"/>
                    </a:solidFill>
                    <a:cs typeface="Arial" panose="020B0604020202020204" pitchFamily="34" charset="0"/>
                  </a:rPr>
                  <a:t>Effect: 5.7; R²: 0.083</a:t>
                </a:r>
                <a:endParaRPr kumimoji="0" lang="en-GB" altLang="en-US" b="0" i="0" u="none" strike="noStrike" cap="none" normalizeH="0" baseline="0" dirty="0">
                  <a:ln>
                    <a:noFill/>
                  </a:ln>
                  <a:solidFill>
                    <a:schemeClr val="tx1"/>
                  </a:solidFill>
                  <a:effectLst/>
                  <a:cs typeface="Arial" panose="020B0604020202020204" pitchFamily="34" charset="0"/>
                </a:endParaRPr>
              </a:p>
            </p:txBody>
          </p:sp>
          <p:sp>
            <p:nvSpPr>
              <p:cNvPr id="4582" name="Line 33"/>
              <p:cNvSpPr>
                <a:spLocks noChangeShapeType="1"/>
              </p:cNvSpPr>
              <p:nvPr/>
            </p:nvSpPr>
            <p:spPr bwMode="auto">
              <a:xfrm>
                <a:off x="2699980" y="1425575"/>
                <a:ext cx="60039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56" name="Line 7"/>
              <p:cNvSpPr>
                <a:spLocks noChangeShapeType="1"/>
              </p:cNvSpPr>
              <p:nvPr/>
            </p:nvSpPr>
            <p:spPr bwMode="auto">
              <a:xfrm flipV="1">
                <a:off x="8703905" y="1425575"/>
                <a:ext cx="0" cy="442595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cxnSp>
            <p:nvCxnSpPr>
              <p:cNvPr id="4755" name="Straight Connector 4754"/>
              <p:cNvCxnSpPr/>
              <p:nvPr/>
            </p:nvCxnSpPr>
            <p:spPr>
              <a:xfrm>
                <a:off x="2699980" y="4212255"/>
                <a:ext cx="4476750" cy="658"/>
              </a:xfrm>
              <a:prstGeom prst="line">
                <a:avLst/>
              </a:prstGeom>
              <a:ln w="28575">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92" name="Line 11"/>
              <p:cNvSpPr>
                <a:spLocks noChangeShapeType="1"/>
              </p:cNvSpPr>
              <p:nvPr/>
            </p:nvSpPr>
            <p:spPr bwMode="auto">
              <a:xfrm flipH="1">
                <a:off x="2664000" y="4176000"/>
                <a:ext cx="476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cxnSp>
            <p:nvCxnSpPr>
              <p:cNvPr id="693" name="Straight Connector 692"/>
              <p:cNvCxnSpPr/>
              <p:nvPr/>
            </p:nvCxnSpPr>
            <p:spPr>
              <a:xfrm>
                <a:off x="2699980" y="3566575"/>
                <a:ext cx="1476000" cy="658"/>
              </a:xfrm>
              <a:prstGeom prst="line">
                <a:avLst/>
              </a:prstGeom>
              <a:ln w="28575">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4759" name="TextBox 4758"/>
          <p:cNvSpPr txBox="1"/>
          <p:nvPr/>
        </p:nvSpPr>
        <p:spPr>
          <a:xfrm>
            <a:off x="2482648" y="6418019"/>
            <a:ext cx="497400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Ali et </a:t>
            </a:r>
            <a:r>
              <a:rPr lang="en-GB">
                <a:latin typeface="Arial" panose="020B0604020202020204" pitchFamily="34" charset="0"/>
                <a:cs typeface="Arial" panose="020B0604020202020204" pitchFamily="34" charset="0"/>
              </a:rPr>
              <a:t>al., </a:t>
            </a:r>
            <a:r>
              <a:rPr lang="en-GB" dirty="0">
                <a:latin typeface="Arial" panose="020B0604020202020204" pitchFamily="34" charset="0"/>
                <a:cs typeface="Arial" panose="020B0604020202020204" pitchFamily="34" charset="0"/>
              </a:rPr>
              <a:t>2016. Crop </a:t>
            </a:r>
            <a:r>
              <a:rPr lang="en-GB">
                <a:latin typeface="Arial" panose="020B0604020202020204" pitchFamily="34" charset="0"/>
                <a:cs typeface="Arial" panose="020B0604020202020204" pitchFamily="34" charset="0"/>
              </a:rPr>
              <a:t>Science 56, </a:t>
            </a:r>
            <a:r>
              <a:rPr lang="en-GB" dirty="0">
                <a:latin typeface="Arial" panose="020B0604020202020204" pitchFamily="34" charset="0"/>
                <a:cs typeface="Arial" panose="020B0604020202020204" pitchFamily="34" charset="0"/>
              </a:rPr>
              <a:t>1036-1048</a:t>
            </a:r>
          </a:p>
        </p:txBody>
      </p:sp>
      <p:sp>
        <p:nvSpPr>
          <p:cNvPr id="4760" name="TextBox 4759"/>
          <p:cNvSpPr txBox="1"/>
          <p:nvPr/>
        </p:nvSpPr>
        <p:spPr>
          <a:xfrm>
            <a:off x="71999" y="36000"/>
            <a:ext cx="1205769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Ali et al. (2016) did it just like ‚everybody‘ ...  they ‚just‘ grouped their N=188 inbred lines according to each SNP and checked 1322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 priori </a:t>
            </a:r>
            <a:r>
              <a:rPr lang="en-GB" sz="2400" dirty="0">
                <a:latin typeface="Arial" panose="020B0604020202020204" pitchFamily="34" charset="0"/>
                <a:cs typeface="Arial" panose="020B0604020202020204" pitchFamily="34" charset="0"/>
              </a:rPr>
              <a:t>unsuspicious SNP (like this </a:t>
            </a:r>
            <a:r>
              <a:rPr lang="en-GB" sz="2400" dirty="0">
                <a:solidFill>
                  <a:srgbClr val="0000FF"/>
                </a:solidFill>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a:t>
            </a:r>
          </a:p>
        </p:txBody>
      </p:sp>
      <p:sp>
        <p:nvSpPr>
          <p:cNvPr id="4762" name="TextBox 4761"/>
          <p:cNvSpPr txBox="1"/>
          <p:nvPr/>
        </p:nvSpPr>
        <p:spPr>
          <a:xfrm>
            <a:off x="7551905" y="1155040"/>
            <a:ext cx="4560991"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Well, it was slightly less primitive: TASSEL 3.0 and MLM was employed. </a:t>
            </a:r>
            <a:r>
              <a:rPr lang="en-GB" dirty="0">
                <a:latin typeface="Arial" panose="020B0604020202020204" pitchFamily="34" charset="0"/>
                <a:cs typeface="Arial" panose="020B0604020202020204" pitchFamily="34" charset="0"/>
              </a:rPr>
              <a:t>Result of this grouping was: 20 inbred lines happened to show T:T (homozygous-T); 168 showed G:G. The average phenotypic value for the T:T group was higher (more loss of turgor and colour after artificial freezing test), and the G:G group seemed more freezing </a:t>
            </a:r>
            <a:r>
              <a:rPr lang="en-GB" dirty="0" err="1">
                <a:latin typeface="Arial" panose="020B0604020202020204" pitchFamily="34" charset="0"/>
                <a:cs typeface="Arial" panose="020B0604020202020204" pitchFamily="34" charset="0"/>
              </a:rPr>
              <a:t>tole</a:t>
            </a:r>
            <a:r>
              <a:rPr lang="en-GB" dirty="0">
                <a:latin typeface="Arial" panose="020B0604020202020204" pitchFamily="34" charset="0"/>
                <a:cs typeface="Arial" panose="020B0604020202020204" pitchFamily="34" charset="0"/>
              </a:rPr>
              <a:t>-rant (value </a:t>
            </a:r>
            <a:r>
              <a:rPr lang="en-GB" dirty="0">
                <a:solidFill>
                  <a:srgbClr val="FF0000"/>
                </a:solidFill>
                <a:latin typeface="Arial" panose="020B0604020202020204" pitchFamily="34" charset="0"/>
                <a:cs typeface="Arial" panose="020B0604020202020204" pitchFamily="34" charset="0"/>
              </a:rPr>
              <a:t>34.90</a:t>
            </a:r>
            <a:r>
              <a:rPr lang="en-GB" dirty="0">
                <a:latin typeface="Arial" panose="020B0604020202020204" pitchFamily="34" charset="0"/>
                <a:cs typeface="Arial" panose="020B0604020202020204" pitchFamily="34" charset="0"/>
              </a:rPr>
              <a:t>). That marker seemingly ‘contributes’, with its G-allele, favourably to freezing tolerance. This approach was a so-called </a:t>
            </a:r>
            <a:r>
              <a:rPr lang="en-GB" dirty="0">
                <a:solidFill>
                  <a:srgbClr val="7030A0"/>
                </a:solidFill>
                <a:latin typeface="Arial" panose="020B0604020202020204" pitchFamily="34" charset="0"/>
                <a:cs typeface="Arial" panose="020B0604020202020204" pitchFamily="34" charset="0"/>
              </a:rPr>
              <a:t>GWAS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(see below), only the  </a:t>
            </a:r>
            <a:r>
              <a:rPr lang="en-GB" dirty="0">
                <a:solidFill>
                  <a:srgbClr val="7030A0"/>
                </a:solidFill>
                <a:latin typeface="Arial" panose="020B0604020202020204" pitchFamily="34" charset="0"/>
                <a:cs typeface="Arial" panose="020B0604020202020204" pitchFamily="34" charset="0"/>
              </a:rPr>
              <a:t>significant</a:t>
            </a:r>
            <a:r>
              <a:rPr lang="en-GB" dirty="0">
                <a:solidFill>
                  <a:schemeClr val="tx1">
                    <a:lumMod val="50000"/>
                    <a:lumOff val="50000"/>
                  </a:schemeClr>
                </a:solidFill>
                <a:latin typeface="Arial" panose="020B0604020202020204" pitchFamily="34" charset="0"/>
                <a:cs typeface="Arial" panose="020B0604020202020204" pitchFamily="34" charset="0"/>
              </a:rPr>
              <a:t> (~stronger) SNPs are pursued further</a:t>
            </a:r>
            <a:r>
              <a:rPr lang="en-GB"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‚group-the-material-according-to-the-focal-SNP‘ and ‚check-whether-a-</a:t>
            </a:r>
            <a:r>
              <a:rPr lang="en-GB" dirty="0" err="1">
                <a:latin typeface="Arial" panose="020B0604020202020204" pitchFamily="34" charset="0"/>
                <a:cs typeface="Arial" panose="020B0604020202020204" pitchFamily="34" charset="0"/>
              </a:rPr>
              <a:t>pheno</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typic</a:t>
            </a:r>
            <a:r>
              <a:rPr lang="en-GB" dirty="0">
                <a:latin typeface="Arial" panose="020B0604020202020204" pitchFamily="34" charset="0"/>
                <a:cs typeface="Arial" panose="020B0604020202020204" pitchFamily="34" charset="0"/>
              </a:rPr>
              <a:t>-difference-between-the-two-groups- exists‘ is </a:t>
            </a:r>
            <a:r>
              <a:rPr lang="en-GB" dirty="0">
                <a:solidFill>
                  <a:srgbClr val="0000FF"/>
                </a:solidFill>
                <a:latin typeface="Arial" panose="020B0604020202020204" pitchFamily="34" charset="0"/>
                <a:cs typeface="Arial" panose="020B0604020202020204" pitchFamily="34" charset="0"/>
              </a:rPr>
              <a:t>repeated for each marker.</a:t>
            </a:r>
            <a:r>
              <a:rPr lang="en-GB" dirty="0">
                <a:latin typeface="Arial" panose="020B0604020202020204" pitchFamily="34" charset="0"/>
                <a:cs typeface="Arial" panose="020B0604020202020204" pitchFamily="34" charset="0"/>
              </a:rPr>
              <a:t> Eight of the 1322 markers here were ‚</a:t>
            </a:r>
            <a:r>
              <a:rPr lang="en-GB" dirty="0">
                <a:solidFill>
                  <a:srgbClr val="7030A0"/>
                </a:solidFill>
                <a:latin typeface="Arial" panose="020B0604020202020204" pitchFamily="34" charset="0"/>
                <a:cs typeface="Arial" panose="020B0604020202020204" pitchFamily="34" charset="0"/>
              </a:rPr>
              <a:t>significant</a:t>
            </a:r>
            <a:r>
              <a:rPr lang="en-GB" dirty="0">
                <a:latin typeface="Arial" panose="020B0604020202020204" pitchFamily="34" charset="0"/>
                <a:cs typeface="Arial" panose="020B0604020202020204" pitchFamily="34" charset="0"/>
              </a:rPr>
              <a:t>‘.</a:t>
            </a:r>
          </a:p>
        </p:txBody>
      </p:sp>
      <p:sp>
        <p:nvSpPr>
          <p:cNvPr id="256" name="Textfeld 1"/>
          <p:cNvSpPr txBox="1"/>
          <p:nvPr/>
        </p:nvSpPr>
        <p:spPr>
          <a:xfrm>
            <a:off x="11585453" y="474201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184065" y="886720"/>
            <a:ext cx="7091916" cy="369332"/>
          </a:xfrm>
          <a:prstGeom prst="rect">
            <a:avLst/>
          </a:prstGeom>
          <a:solidFill>
            <a:schemeClr val="bg1"/>
          </a:solidFill>
          <a:ln w="3175">
            <a:solidFill>
              <a:srgbClr val="FF0000"/>
            </a:solidFill>
          </a:ln>
          <a:effectLst>
            <a:outerShdw blurRad="50800" dist="38100" dir="2700000" algn="tl" rotWithShape="0">
              <a:srgbClr val="FF0000">
                <a:alpha val="40000"/>
              </a:srgbClr>
            </a:outerShdw>
          </a:effectLst>
        </p:spPr>
        <p:txBody>
          <a:bodyPr wrap="square" rtlCol="0">
            <a:spAutoFit/>
          </a:bodyPr>
          <a:lstStyle/>
          <a:p>
            <a:r>
              <a:rPr lang="de-DE" dirty="0" err="1">
                <a:solidFill>
                  <a:srgbClr val="0000FF"/>
                </a:solidFill>
                <a:latin typeface="Arial" panose="020B0604020202020204" pitchFamily="34" charset="0"/>
                <a:cs typeface="Arial" panose="020B0604020202020204" pitchFamily="34" charset="0"/>
              </a:rPr>
              <a:t>One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1322 DNA-markers</a:t>
            </a:r>
            <a:endParaRPr lang="en-GB" dirty="0">
              <a:latin typeface="Arial" panose="020B0604020202020204" pitchFamily="34" charset="0"/>
              <a:cs typeface="Arial" panose="020B0604020202020204" pitchFamily="34" charset="0"/>
            </a:endParaRPr>
          </a:p>
        </p:txBody>
      </p:sp>
      <p:sp>
        <p:nvSpPr>
          <p:cNvPr id="258" name="Right Triangle 4">
            <a:extLst>
              <a:ext uri="{FF2B5EF4-FFF2-40B4-BE49-F238E27FC236}">
                <a16:creationId xmlns:a16="http://schemas.microsoft.com/office/drawing/2014/main" id="{ACC09E34-5C63-4AAB-B401-579AB90AEBC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9219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999" y="36000"/>
            <a:ext cx="1197686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solidFill>
                  <a:srgbClr val="C00000"/>
                </a:solidFill>
                <a:latin typeface="Arial" panose="020B0604020202020204" pitchFamily="34" charset="0"/>
                <a:cs typeface="Arial" panose="020B0604020202020204" pitchFamily="34" charset="0"/>
              </a:rPr>
              <a:t>P&gt;&gt;N</a:t>
            </a:r>
            <a:r>
              <a:rPr lang="en-GB" sz="2400" dirty="0">
                <a:latin typeface="Arial" panose="020B0604020202020204" pitchFamily="34" charset="0"/>
                <a:cs typeface="Arial" panose="020B0604020202020204" pitchFamily="34" charset="0"/>
              </a:rPr>
              <a:t>, never mind. Ruthlessly we repeat the procedure P times. We ‘ask’ each SNP whether and to what extent it could be associated with a phenotypic group-difference.</a:t>
            </a:r>
          </a:p>
        </p:txBody>
      </p:sp>
      <p:sp>
        <p:nvSpPr>
          <p:cNvPr id="5" name="TextBox 4"/>
          <p:cNvSpPr txBox="1"/>
          <p:nvPr/>
        </p:nvSpPr>
        <p:spPr>
          <a:xfrm>
            <a:off x="116651" y="4559716"/>
            <a:ext cx="11932211"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Statistical models and approaches are used to estimate the effects of </a:t>
            </a:r>
            <a:r>
              <a:rPr lang="en-GB"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either</a:t>
            </a:r>
          </a:p>
          <a:p>
            <a:r>
              <a:rPr lang="en-GB" dirty="0">
                <a:solidFill>
                  <a:srgbClr val="0000FF"/>
                </a:solidFill>
                <a:latin typeface="Arial" panose="020B0604020202020204" pitchFamily="34" charset="0"/>
                <a:cs typeface="Arial" panose="020B0604020202020204" pitchFamily="34" charset="0"/>
              </a:rPr>
              <a:t>few,</a:t>
            </a:r>
            <a:r>
              <a:rPr lang="en-GB" dirty="0">
                <a:latin typeface="Arial" panose="020B0604020202020204" pitchFamily="34" charset="0"/>
                <a:cs typeface="Arial" panose="020B0604020202020204" pitchFamily="34" charset="0"/>
              </a:rPr>
              <a:t> significant DNA-markers along with ‚their’ QTL (so-called </a:t>
            </a:r>
            <a:r>
              <a:rPr lang="en-GB" dirty="0">
                <a:solidFill>
                  <a:schemeClr val="accent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GWAS</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to estimate the effect of </a:t>
            </a:r>
          </a:p>
          <a:p>
            <a:r>
              <a:rPr lang="en-GB" dirty="0">
                <a:solidFill>
                  <a:srgbClr val="0000FF"/>
                </a:solidFill>
                <a:latin typeface="Arial" panose="020B0604020202020204" pitchFamily="34" charset="0"/>
                <a:cs typeface="Arial" panose="020B0604020202020204" pitchFamily="34" charset="0"/>
              </a:rPr>
              <a:t>all,</a:t>
            </a:r>
            <a:r>
              <a:rPr lang="en-GB" dirty="0">
                <a:latin typeface="Arial" panose="020B0604020202020204" pitchFamily="34" charset="0"/>
                <a:cs typeface="Arial" panose="020B0604020202020204" pitchFamily="34" charset="0"/>
              </a:rPr>
              <a:t> hence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very</a:t>
            </a:r>
            <a:r>
              <a:rPr lang="en-GB" dirty="0">
                <a:solidFill>
                  <a:srgbClr val="0000FF"/>
                </a:solidFill>
                <a:latin typeface="Arial" panose="020B0604020202020204" pitchFamily="34" charset="0"/>
                <a:cs typeface="Arial" panose="020B0604020202020204" pitchFamily="34" charset="0"/>
              </a:rPr>
              <a:t> many </a:t>
            </a:r>
            <a:r>
              <a:rPr lang="en-GB" dirty="0">
                <a:latin typeface="Arial" panose="020B0604020202020204" pitchFamily="34" charset="0"/>
                <a:cs typeface="Arial" panose="020B0604020202020204" pitchFamily="34" charset="0"/>
              </a:rPr>
              <a:t>DNA-markers effect without significance test (so-called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 Prediction</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 the </a:t>
            </a:r>
            <a:r>
              <a:rPr lang="en-GB" dirty="0">
                <a:solidFill>
                  <a:schemeClr val="accent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one way</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or in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other way </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you add up each candidate’s estimated effects to its ‘</a:t>
            </a:r>
            <a:r>
              <a:rPr lang="en-GB" dirty="0">
                <a:solidFill>
                  <a:schemeClr val="accent2">
                    <a:lumMod val="50000"/>
                  </a:schemeClr>
                </a:solidFill>
                <a:latin typeface="Arial" panose="020B0604020202020204" pitchFamily="34" charset="0"/>
                <a:cs typeface="Arial" panose="020B0604020202020204" pitchFamily="34" charset="0"/>
              </a:rPr>
              <a:t>Marker Score</a:t>
            </a:r>
            <a:r>
              <a:rPr lang="en-GB" dirty="0">
                <a:latin typeface="Arial" panose="020B0604020202020204" pitchFamily="34" charset="0"/>
                <a:cs typeface="Arial" panose="020B0604020202020204" pitchFamily="34" charset="0"/>
              </a:rPr>
              <a:t>’ or its Estimated </a:t>
            </a:r>
            <a:r>
              <a:rPr lang="en-GB" dirty="0">
                <a:solidFill>
                  <a:srgbClr val="0000FF"/>
                </a:solidFill>
                <a:latin typeface="Arial" panose="020B0604020202020204" pitchFamily="34" charset="0"/>
                <a:cs typeface="Arial" panose="020B0604020202020204" pitchFamily="34" charset="0"/>
              </a:rPr>
              <a:t>‘Genetic Value’.</a:t>
            </a:r>
            <a:r>
              <a:rPr lang="en-GB" dirty="0">
                <a:latin typeface="Arial" panose="020B0604020202020204" pitchFamily="34" charset="0"/>
                <a:cs typeface="Arial" panose="020B0604020202020204" pitchFamily="34" charset="0"/>
              </a:rPr>
              <a:t> These approaches are meanwhile  sophisticated and diverse. They come under names such as </a:t>
            </a:r>
            <a:r>
              <a:rPr lang="en-GB" dirty="0">
                <a:solidFill>
                  <a:schemeClr val="accent2">
                    <a:lumMod val="50000"/>
                  </a:schemeClr>
                </a:solidFill>
                <a:latin typeface="Arial" panose="020B0604020202020204" pitchFamily="34" charset="0"/>
                <a:cs typeface="Arial" panose="020B0604020202020204" pitchFamily="34" charset="0"/>
              </a:rPr>
              <a:t>MLM, </a:t>
            </a:r>
            <a:r>
              <a:rPr lang="en-GB" dirty="0" err="1">
                <a:solidFill>
                  <a:schemeClr val="accent2">
                    <a:lumMod val="50000"/>
                  </a:schemeClr>
                </a:solidFill>
                <a:latin typeface="Arial" panose="020B0604020202020204" pitchFamily="34" charset="0"/>
                <a:cs typeface="Arial" panose="020B0604020202020204" pitchFamily="34" charset="0"/>
              </a:rPr>
              <a:t>FarmCPU</a:t>
            </a:r>
            <a:r>
              <a:rPr lang="en-GB" dirty="0">
                <a:solidFill>
                  <a:schemeClr val="accent2">
                    <a:lumMod val="50000"/>
                  </a:schemeClr>
                </a:solidFill>
                <a:latin typeface="Arial" panose="020B0604020202020204" pitchFamily="34" charset="0"/>
                <a:cs typeface="Arial" panose="020B0604020202020204" pitchFamily="34" charset="0"/>
              </a:rPr>
              <a:t>, BLINK</a:t>
            </a:r>
            <a:r>
              <a:rPr lang="en-GB" dirty="0">
                <a:latin typeface="Arial" panose="020B0604020202020204" pitchFamily="34" charset="0"/>
                <a:cs typeface="Arial" panose="020B0604020202020204" pitchFamily="34" charset="0"/>
              </a:rPr>
              <a:t>; and as </a:t>
            </a:r>
            <a:r>
              <a:rPr lang="en-GB" dirty="0">
                <a:solidFill>
                  <a:srgbClr val="0000FF"/>
                </a:solidFill>
                <a:latin typeface="Arial" panose="020B0604020202020204" pitchFamily="34" charset="0"/>
                <a:cs typeface="Arial" panose="020B0604020202020204" pitchFamily="34" charset="0"/>
              </a:rPr>
              <a:t>Ridge Regression BLUP </a:t>
            </a:r>
            <a:r>
              <a:rPr lang="en-GB" dirty="0">
                <a:latin typeface="Arial" panose="020B0604020202020204" pitchFamily="34" charset="0"/>
                <a:cs typeface="Arial" panose="020B0604020202020204" pitchFamily="34" charset="0"/>
              </a:rPr>
              <a:t>or as </a:t>
            </a:r>
            <a:r>
              <a:rPr lang="en-GB" dirty="0">
                <a:solidFill>
                  <a:srgbClr val="0000FF"/>
                </a:solidFill>
                <a:latin typeface="Arial" panose="020B0604020202020204" pitchFamily="34" charset="0"/>
                <a:cs typeface="Arial" panose="020B0604020202020204" pitchFamily="34" charset="0"/>
              </a:rPr>
              <a:t>Bayesian </a:t>
            </a:r>
            <a:r>
              <a:rPr lang="en-GB" dirty="0">
                <a:latin typeface="Arial" panose="020B0604020202020204" pitchFamily="34" charset="0"/>
                <a:cs typeface="Arial" panose="020B0604020202020204" pitchFamily="34" charset="0"/>
              </a:rPr>
              <a:t>algorithms and more. Machine learning approaches are of course employed, too – you anticipated this, didn’t you ;-).</a:t>
            </a:r>
          </a:p>
        </p:txBody>
      </p:sp>
      <p:sp>
        <p:nvSpPr>
          <p:cNvPr id="4" name="TextBox 3"/>
          <p:cNvSpPr txBox="1"/>
          <p:nvPr/>
        </p:nvSpPr>
        <p:spPr>
          <a:xfrm>
            <a:off x="4481064" y="948065"/>
            <a:ext cx="7567798"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Although the number of inbred lines was – in this case – only N=188, and the number of DNA-markers was P=1322, it worked: Just repeat the procedure 1322 times ;-) ... once per marker; no problem. Really? </a:t>
            </a:r>
            <a:r>
              <a:rPr lang="en-GB" dirty="0">
                <a:solidFill>
                  <a:srgbClr val="C00000"/>
                </a:solidFill>
                <a:latin typeface="Arial" panose="020B0604020202020204" pitchFamily="34" charset="0"/>
                <a:cs typeface="Arial" panose="020B0604020202020204" pitchFamily="34" charset="0"/>
              </a:rPr>
              <a:t>Eight </a:t>
            </a:r>
            <a:r>
              <a:rPr lang="en-GB" dirty="0">
                <a:latin typeface="Arial" panose="020B0604020202020204" pitchFamily="34" charset="0"/>
                <a:cs typeface="Arial" panose="020B0604020202020204" pitchFamily="34" charset="0"/>
              </a:rPr>
              <a:t>DNA-markers were found with </a:t>
            </a:r>
            <a:r>
              <a:rPr lang="en-GB" dirty="0">
                <a:solidFill>
                  <a:srgbClr val="7030A0"/>
                </a:solidFill>
                <a:latin typeface="Arial" panose="020B0604020202020204" pitchFamily="34" charset="0"/>
                <a:cs typeface="Arial" panose="020B0604020202020204" pitchFamily="34" charset="0"/>
              </a:rPr>
              <a:t>significant</a:t>
            </a:r>
            <a:r>
              <a:rPr lang="en-GB" dirty="0">
                <a:latin typeface="Arial" panose="020B0604020202020204" pitchFamily="34" charset="0"/>
                <a:cs typeface="Arial" panose="020B0604020202020204" pitchFamily="34" charset="0"/>
              </a:rPr>
              <a:t> association to freezing </a:t>
            </a:r>
            <a:r>
              <a:rPr lang="en-GB" dirty="0" err="1">
                <a:latin typeface="Arial" panose="020B0604020202020204" pitchFamily="34" charset="0"/>
                <a:cs typeface="Arial" panose="020B0604020202020204" pitchFamily="34" charset="0"/>
              </a:rPr>
              <a:t>tole-rance</a:t>
            </a:r>
            <a:r>
              <a:rPr lang="en-GB" dirty="0">
                <a:latin typeface="Arial" panose="020B0604020202020204" pitchFamily="34" charset="0"/>
                <a:cs typeface="Arial" panose="020B0604020202020204" pitchFamily="34" charset="0"/>
              </a:rPr>
              <a:t>. It is </a:t>
            </a:r>
            <a:r>
              <a:rPr lang="en-GB" dirty="0">
                <a:solidFill>
                  <a:srgbClr val="0000FF"/>
                </a:solidFill>
                <a:latin typeface="Arial" panose="020B0604020202020204" pitchFamily="34" charset="0"/>
                <a:cs typeface="Arial" panose="020B0604020202020204" pitchFamily="34" charset="0"/>
              </a:rPr>
              <a:t>in</a:t>
            </a:r>
            <a:r>
              <a:rPr lang="en-GB" dirty="0">
                <a:latin typeface="Arial" panose="020B0604020202020204" pitchFamily="34" charset="0"/>
                <a:cs typeface="Arial" panose="020B0604020202020204" pitchFamily="34" charset="0"/>
              </a:rPr>
              <a:t>conceivable that the 20 T:T lines and the 168 G:G show the same frequency of alleles for the </a:t>
            </a:r>
            <a:r>
              <a:rPr lang="en-GB" dirty="0">
                <a:solidFill>
                  <a:srgbClr val="C00000"/>
                </a:solidFill>
                <a:latin typeface="Arial" panose="020B0604020202020204" pitchFamily="34" charset="0"/>
                <a:cs typeface="Arial" panose="020B0604020202020204" pitchFamily="34" charset="0"/>
              </a:rPr>
              <a:t>seven</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other</a:t>
            </a:r>
            <a:r>
              <a:rPr lang="en-GB" dirty="0">
                <a:latin typeface="Arial" panose="020B0604020202020204" pitchFamily="34" charset="0"/>
                <a:cs typeface="Arial" panose="020B0604020202020204" pitchFamily="34" charset="0"/>
              </a:rPr>
              <a:t> markers. Especially with group size of only 20, that will not be true. </a:t>
            </a:r>
            <a:r>
              <a:rPr lang="en-GB" altLang="de-DE" dirty="0">
                <a:solidFill>
                  <a:srgbClr val="1F1F1F"/>
                </a:solidFill>
                <a:latin typeface="Arial" panose="020B0604020202020204" pitchFamily="34" charset="0"/>
                <a:cs typeface="Arial" panose="020B0604020202020204" pitchFamily="34" charset="0"/>
              </a:rPr>
              <a:t>So: Such groups will some-what differ in background </a:t>
            </a:r>
            <a:r>
              <a:rPr lang="en-GB" altLang="de-DE" dirty="0" err="1">
                <a:solidFill>
                  <a:srgbClr val="1F1F1F"/>
                </a:solidFill>
                <a:latin typeface="Arial" panose="020B0604020202020204" pitchFamily="34" charset="0"/>
                <a:cs typeface="Arial" panose="020B0604020202020204" pitchFamily="34" charset="0"/>
              </a:rPr>
              <a:t>locis</a:t>
            </a:r>
            <a:r>
              <a:rPr lang="en-GB" altLang="de-DE" dirty="0">
                <a:solidFill>
                  <a:srgbClr val="1F1F1F"/>
                </a:solidFill>
                <a:latin typeface="Arial" panose="020B0604020202020204" pitchFamily="34" charset="0"/>
                <a:cs typeface="Arial" panose="020B0604020202020204" pitchFamily="34" charset="0"/>
              </a:rPr>
              <a:t>’ genotype</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kumimoji="0" lang="en-GB" altLang="de-DE" b="0" i="0" u="none" strike="noStrike" cap="none" normalizeH="0" baseline="0" dirty="0">
                <a:ln>
                  <a:noFill/>
                </a:ln>
                <a:solidFill>
                  <a:srgbClr val="0000FF"/>
                </a:solidFill>
                <a:effectLst/>
                <a:latin typeface="Arial" panose="020B0604020202020204" pitchFamily="34" charset="0"/>
                <a:cs typeface="Arial" panose="020B0604020202020204" pitchFamily="34" charset="0"/>
              </a:rPr>
              <a:t>This is unfortunate! </a:t>
            </a:r>
            <a:r>
              <a:rPr kumimoji="0" lang="en-GB" altLang="de-DE" b="0" i="0" u="none" strike="noStrike" cap="none" normalizeH="0" baseline="0" dirty="0">
                <a:ln>
                  <a:noFill/>
                </a:ln>
                <a:solidFill>
                  <a:srgbClr val="1F1F1F"/>
                </a:solidFill>
                <a:effectLst/>
                <a:latin typeface="Arial" panose="020B0604020202020204" pitchFamily="34" charset="0"/>
                <a:cs typeface="Arial" panose="020B0604020202020204" pitchFamily="34" charset="0"/>
              </a:rPr>
              <a:t>If the QTL background of the two groups differ, then the group contrast is not a ‚clean‘ estimate of the focal SNP effect. </a:t>
            </a:r>
            <a:r>
              <a:rPr kumimoji="0" lang="en-GB" altLang="de-DE" b="0" i="0" u="none" strike="noStrike" cap="none" normalizeH="0" baseline="0" dirty="0" err="1">
                <a:ln>
                  <a:noFill/>
                </a:ln>
                <a:solidFill>
                  <a:srgbClr val="1F1F1F"/>
                </a:solidFill>
                <a:effectLst/>
                <a:latin typeface="Arial" panose="020B0604020202020204" pitchFamily="34" charset="0"/>
                <a:cs typeface="Arial" panose="020B0604020202020204" pitchFamily="34" charset="0"/>
              </a:rPr>
              <a:t>Hm</a:t>
            </a:r>
            <a:r>
              <a:rPr kumimoji="0" lang="en-GB" altLang="de-DE" b="0" i="0" u="none" strike="noStrike" cap="none" normalizeH="0" baseline="0" dirty="0">
                <a:ln>
                  <a:noFill/>
                </a:ln>
                <a:solidFill>
                  <a:srgbClr val="1F1F1F"/>
                </a:solidFill>
                <a:effectLst/>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115200" y="946800"/>
            <a:ext cx="4161600" cy="3153600"/>
          </a:xfrm>
          <a:prstGeom prst="rect">
            <a:avLst/>
          </a:prstGeom>
        </p:spPr>
      </p:pic>
      <p:sp>
        <p:nvSpPr>
          <p:cNvPr id="7"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8" name="Right Triangle 4">
            <a:extLst>
              <a:ext uri="{FF2B5EF4-FFF2-40B4-BE49-F238E27FC236}">
                <a16:creationId xmlns:a16="http://schemas.microsoft.com/office/drawing/2014/main" id="{182459D9-2D75-4DCB-A032-CFEEF10E72EA}"/>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919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#29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UNPLAB-BrMeth_Ch-11[</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GS]</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0681B82-FD98-4057-967C-D45749F0CCB9}"/>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0831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978482" y="-1"/>
            <a:ext cx="6213517" cy="685800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0" y="1"/>
            <a:ext cx="5978483" cy="6858000"/>
          </a:xfrm>
          <a:prstGeom prst="rect">
            <a:avLst/>
          </a:prstGeom>
          <a:solidFill>
            <a:srgbClr val="CDDAE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047251" y="4362287"/>
            <a:ext cx="2926469"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2016. Crop Science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1036-1048</a:t>
            </a:r>
          </a:p>
        </p:txBody>
      </p:sp>
      <p:sp>
        <p:nvSpPr>
          <p:cNvPr id="11" name="TextBox 10"/>
          <p:cNvSpPr txBox="1"/>
          <p:nvPr/>
        </p:nvSpPr>
        <p:spPr>
          <a:xfrm>
            <a:off x="71998" y="36000"/>
            <a:ext cx="11977362" cy="461665"/>
          </a:xfrm>
          <a:prstGeom prst="rect">
            <a:avLst/>
          </a:prstGeom>
          <a:noFill/>
          <a:ln>
            <a:solidFill>
              <a:schemeClr val="tx1"/>
            </a:solidFill>
          </a:ln>
          <a:effectLst/>
        </p:spPr>
        <p:txBody>
          <a:bodyPr wrap="square" rtlCol="0">
            <a:spAutoFit/>
          </a:bodyPr>
          <a:lstStyle/>
          <a:p>
            <a:pPr algn="r"/>
            <a:r>
              <a:rPr lang="en-GB" sz="2400">
                <a:effectLst>
                  <a:outerShdw blurRad="38100" dist="38100" dir="2700000" algn="tl">
                    <a:srgbClr val="000000">
                      <a:alpha val="43137"/>
                    </a:srgbClr>
                  </a:outerShdw>
                </a:effectLst>
                <a:latin typeface="Arial" panose="020B0604020202020204" pitchFamily="34" charset="0"/>
                <a:cs typeface="Arial" panose="020B0604020202020204" pitchFamily="34" charset="0"/>
              </a:rPr>
              <a:t>Two </a:t>
            </a:r>
            <a:r>
              <a:rPr lang="en-GB" sz="2400">
                <a:latin typeface="Arial" panose="020B0604020202020204" pitchFamily="34" charset="0"/>
                <a:cs typeface="Arial" panose="020B0604020202020204" pitchFamily="34" charset="0"/>
              </a:rPr>
              <a:t>related approaches to conduct Marker-Assisted Selection. </a:t>
            </a:r>
          </a:p>
        </p:txBody>
      </p:sp>
      <p:sp>
        <p:nvSpPr>
          <p:cNvPr id="12" name="TextBox 11"/>
          <p:cNvSpPr txBox="1"/>
          <p:nvPr/>
        </p:nvSpPr>
        <p:spPr>
          <a:xfrm>
            <a:off x="3125746" y="548343"/>
            <a:ext cx="2847974" cy="2862322"/>
          </a:xfrm>
          <a:prstGeom prst="rect">
            <a:avLst/>
          </a:prstGeom>
          <a:solidFill>
            <a:srgbClr val="CDDAE9"/>
          </a:solidFill>
          <a:effectLst>
            <a:outerShdw blurRad="50800" dist="38100" dir="2700000" algn="tl" rotWithShape="0">
              <a:prstClr val="black">
                <a:alpha val="40000"/>
              </a:prstClr>
            </a:outerShdw>
          </a:effectLst>
        </p:spPr>
        <p:txBody>
          <a:bodyPr wrap="square" rtlCol="0">
            <a:spAutoFit/>
          </a:bodyPr>
          <a:lstStyle/>
          <a:p>
            <a:r>
              <a:rPr lang="en-GB">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a:latin typeface="Arial" panose="020B0604020202020204" pitchFamily="34" charset="0"/>
                <a:cs typeface="Arial" panose="020B0604020202020204" pitchFamily="34" charset="0"/>
              </a:rPr>
              <a:t> Genome-Wide Association study (GWAS). </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Find significant QTL’ effect.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Select according to ‚</a:t>
            </a:r>
            <a:r>
              <a:rPr lang="en-GB">
                <a:solidFill>
                  <a:srgbClr val="C00000"/>
                </a:solidFill>
                <a:latin typeface="Arial" panose="020B0604020202020204" pitchFamily="34" charset="0"/>
                <a:cs typeface="Arial" panose="020B0604020202020204" pitchFamily="34" charset="0"/>
              </a:rPr>
              <a:t>Marker Score</a:t>
            </a:r>
            <a:r>
              <a:rPr lang="en-GB">
                <a:latin typeface="Arial" panose="020B0604020202020204" pitchFamily="34" charset="0"/>
                <a:cs typeface="Arial" panose="020B0604020202020204" pitchFamily="34" charset="0"/>
              </a:rPr>
              <a:t>‘.</a:t>
            </a:r>
          </a:p>
          <a:p>
            <a:endParaRPr lang="en-GB">
              <a:latin typeface="Arial" panose="020B0604020202020204" pitchFamily="34" charset="0"/>
              <a:cs typeface="Arial" panose="020B0604020202020204" pitchFamily="34" charset="0"/>
            </a:endParaRPr>
          </a:p>
          <a:p>
            <a:r>
              <a:rPr lang="en-GB">
                <a:solidFill>
                  <a:schemeClr val="tx1">
                    <a:lumMod val="50000"/>
                    <a:lumOff val="50000"/>
                  </a:schemeClr>
                </a:solidFill>
                <a:latin typeface="Arial" panose="020B0604020202020204" pitchFamily="34" charset="0"/>
                <a:cs typeface="Arial" panose="020B0604020202020204" pitchFamily="34" charset="0"/>
              </a:rPr>
              <a:t>Find candidate genes</a:t>
            </a:r>
            <a:r>
              <a:rPr lang="en-GB">
                <a:latin typeface="Arial" panose="020B0604020202020204" pitchFamily="34" charset="0"/>
                <a:cs typeface="Arial" panose="020B0604020202020204" pitchFamily="34" charset="0"/>
              </a:rPr>
              <a:t>.</a:t>
            </a:r>
            <a:endParaRPr lang="en-GB"/>
          </a:p>
        </p:txBody>
      </p:sp>
      <p:grpSp>
        <p:nvGrpSpPr>
          <p:cNvPr id="20" name="Group 19"/>
          <p:cNvGrpSpPr/>
          <p:nvPr/>
        </p:nvGrpSpPr>
        <p:grpSpPr>
          <a:xfrm>
            <a:off x="71999" y="136023"/>
            <a:ext cx="2940368" cy="4864608"/>
            <a:chOff x="71999" y="136023"/>
            <a:chExt cx="2940368" cy="4864608"/>
          </a:xfrm>
        </p:grpSpPr>
        <p:pic>
          <p:nvPicPr>
            <p:cNvPr id="5" name="Picture 4"/>
            <p:cNvPicPr>
              <a:picLocks noChangeAspect="1"/>
            </p:cNvPicPr>
            <p:nvPr/>
          </p:nvPicPr>
          <p:blipFill>
            <a:blip r:embed="rId2"/>
            <a:stretch>
              <a:fillRect/>
            </a:stretch>
          </p:blipFill>
          <p:spPr>
            <a:xfrm>
              <a:off x="71999" y="136023"/>
              <a:ext cx="2940368" cy="4864608"/>
            </a:xfrm>
            <a:prstGeom prst="rect">
              <a:avLst/>
            </a:prstGeom>
            <a:effectLst>
              <a:outerShdw blurRad="50800" dist="38100" dir="2700000" algn="tl" rotWithShape="0">
                <a:prstClr val="black">
                  <a:alpha val="40000"/>
                </a:prstClr>
              </a:outerShdw>
            </a:effectLst>
          </p:spPr>
        </p:pic>
        <p:cxnSp>
          <p:nvCxnSpPr>
            <p:cNvPr id="16" name="Straight Connector 15"/>
            <p:cNvCxnSpPr/>
            <p:nvPr/>
          </p:nvCxnSpPr>
          <p:spPr>
            <a:xfrm>
              <a:off x="161552" y="3943462"/>
              <a:ext cx="1548000" cy="305"/>
            </a:xfrm>
            <a:prstGeom prst="line">
              <a:avLst/>
            </a:prstGeom>
            <a:ln w="4762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a:blip r:embed="rId3"/>
          <a:stretch>
            <a:fillRect/>
          </a:stretch>
        </p:blipFill>
        <p:spPr>
          <a:xfrm>
            <a:off x="59125" y="5002090"/>
            <a:ext cx="5906483" cy="1728000"/>
          </a:xfrm>
          <a:prstGeom prst="rect">
            <a:avLst/>
          </a:prstGeom>
          <a:effectLst>
            <a:outerShdw blurRad="50800" dist="38100" dir="2700000" algn="tl" rotWithShape="0">
              <a:prstClr val="black">
                <a:alpha val="40000"/>
              </a:prstClr>
            </a:outerShdw>
          </a:effectLst>
        </p:spPr>
      </p:pic>
      <p:grpSp>
        <p:nvGrpSpPr>
          <p:cNvPr id="29" name="Group 28"/>
          <p:cNvGrpSpPr/>
          <p:nvPr/>
        </p:nvGrpSpPr>
        <p:grpSpPr>
          <a:xfrm>
            <a:off x="6050481" y="534054"/>
            <a:ext cx="6049759" cy="6123831"/>
            <a:chOff x="6050481" y="534054"/>
            <a:chExt cx="6049759" cy="6123831"/>
          </a:xfrm>
        </p:grpSpPr>
        <p:sp>
          <p:nvSpPr>
            <p:cNvPr id="13" name="TextBox 12"/>
            <p:cNvSpPr txBox="1"/>
            <p:nvPr/>
          </p:nvSpPr>
          <p:spPr>
            <a:xfrm>
              <a:off x="6050481" y="534054"/>
              <a:ext cx="5953875" cy="2031325"/>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Genomic Prediction (GP) and Genomic Selection (GS).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Estimate the effect of all SNP, whether zero, minimal, decent or even large. </a:t>
              </a:r>
              <a:r>
                <a:rPr lang="en-GB" dirty="0">
                  <a:solidFill>
                    <a:schemeClr val="tx1">
                      <a:lumMod val="50000"/>
                      <a:lumOff val="50000"/>
                    </a:schemeClr>
                  </a:solidFill>
                  <a:latin typeface="Arial" panose="020B0604020202020204" pitchFamily="34" charset="0"/>
                  <a:cs typeface="Arial" panose="020B0604020202020204" pitchFamily="34" charset="0"/>
                </a:rPr>
                <a:t>Exploit information from a so-called Genomic Relatedness Matrix.</a:t>
              </a:r>
            </a:p>
            <a:p>
              <a:r>
                <a:rPr lang="en-GB" dirty="0">
                  <a:latin typeface="Arial" panose="020B0604020202020204" pitchFamily="34" charset="0"/>
                  <a:cs typeface="Arial" panose="020B0604020202020204" pitchFamily="34" charset="0"/>
                </a:rPr>
                <a:t>Employ ‚</a:t>
              </a:r>
              <a:r>
                <a:rPr lang="en-GB" dirty="0">
                  <a:solidFill>
                    <a:srgbClr val="0000FF"/>
                  </a:solidFill>
                  <a:latin typeface="Arial" panose="020B0604020202020204" pitchFamily="34" charset="0"/>
                  <a:cs typeface="Arial" panose="020B0604020202020204" pitchFamily="34" charset="0"/>
                </a:rPr>
                <a:t>Total Genetic Value</a:t>
              </a:r>
              <a:r>
                <a:rPr lang="en-GB" dirty="0">
                  <a:latin typeface="Arial" panose="020B0604020202020204" pitchFamily="34" charset="0"/>
                  <a:cs typeface="Arial" panose="020B0604020202020204" pitchFamily="34" charset="0"/>
                </a:rPr>
                <a:t>‘ aka ‘</a:t>
              </a:r>
              <a:r>
                <a:rPr lang="en-GB" dirty="0">
                  <a:solidFill>
                    <a:srgbClr val="0000FF"/>
                  </a:solidFill>
                  <a:latin typeface="Arial" panose="020B0604020202020204" pitchFamily="34" charset="0"/>
                  <a:cs typeface="Arial" panose="020B0604020202020204" pitchFamily="34" charset="0"/>
                </a:rPr>
                <a:t>Genomic Estimated Breeding Value</a:t>
              </a:r>
              <a:r>
                <a:rPr lang="en-GB" dirty="0">
                  <a:latin typeface="Arial" panose="020B0604020202020204" pitchFamily="34" charset="0"/>
                  <a:cs typeface="Arial" panose="020B0604020202020204" pitchFamily="34" charset="0"/>
                </a:rPr>
                <a:t>’ for Selection.</a:t>
              </a:r>
              <a:endParaRPr lang="en-GB" dirty="0"/>
            </a:p>
          </p:txBody>
        </p:sp>
        <p:grpSp>
          <p:nvGrpSpPr>
            <p:cNvPr id="25" name="Group 24"/>
            <p:cNvGrpSpPr/>
            <p:nvPr/>
          </p:nvGrpSpPr>
          <p:grpSpPr>
            <a:xfrm>
              <a:off x="6070239" y="4685452"/>
              <a:ext cx="6030001" cy="1972433"/>
              <a:chOff x="6050481" y="4387775"/>
              <a:chExt cx="6030001" cy="1972433"/>
            </a:xfrm>
            <a:effectLst>
              <a:outerShdw blurRad="50800" dist="38100" dir="2700000" algn="tl" rotWithShape="0">
                <a:prstClr val="black">
                  <a:alpha val="40000"/>
                </a:prstClr>
              </a:outerShdw>
            </a:effectLst>
          </p:grpSpPr>
          <p:pic>
            <p:nvPicPr>
              <p:cNvPr id="24" name="Picture 23"/>
              <p:cNvPicPr>
                <a:picLocks noChangeAspect="1"/>
              </p:cNvPicPr>
              <p:nvPr/>
            </p:nvPicPr>
            <p:blipFill>
              <a:blip r:embed="rId4"/>
              <a:stretch>
                <a:fillRect/>
              </a:stretch>
            </p:blipFill>
            <p:spPr>
              <a:xfrm>
                <a:off x="6050481" y="4387775"/>
                <a:ext cx="6030000" cy="1659743"/>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8931600" y="5980853"/>
                <a:ext cx="3148882" cy="37935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Windhorst, 2024. PhD thesis</a:t>
                </a:r>
              </a:p>
            </p:txBody>
          </p:sp>
          <p:sp>
            <p:nvSpPr>
              <p:cNvPr id="14" name="Rectangle 13"/>
              <p:cNvSpPr/>
              <p:nvPr/>
            </p:nvSpPr>
            <p:spPr>
              <a:xfrm>
                <a:off x="8741842" y="4454764"/>
                <a:ext cx="3230465" cy="239696"/>
              </a:xfrm>
              <a:prstGeom prst="rect">
                <a:avLst/>
              </a:prstGeom>
              <a:no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p:cNvGrpSpPr/>
            <p:nvPr/>
          </p:nvGrpSpPr>
          <p:grpSpPr>
            <a:xfrm>
              <a:off x="6050481" y="2871731"/>
              <a:ext cx="5972747" cy="1612202"/>
              <a:chOff x="6050481" y="2871731"/>
              <a:chExt cx="5972747" cy="1612202"/>
            </a:xfrm>
          </p:grpSpPr>
          <p:pic>
            <p:nvPicPr>
              <p:cNvPr id="23" name="Picture 22"/>
              <p:cNvPicPr>
                <a:picLocks noChangeAspect="1"/>
              </p:cNvPicPr>
              <p:nvPr/>
            </p:nvPicPr>
            <p:blipFill>
              <a:blip r:embed="rId5"/>
              <a:stretch>
                <a:fillRect/>
              </a:stretch>
            </p:blipFill>
            <p:spPr>
              <a:xfrm>
                <a:off x="6050481" y="2871731"/>
                <a:ext cx="5972747" cy="1612202"/>
              </a:xfrm>
              <a:prstGeom prst="rect">
                <a:avLst/>
              </a:prstGeom>
              <a:effectLst>
                <a:outerShdw blurRad="50800" dist="38100" dir="2700000" algn="tl" rotWithShape="0">
                  <a:prstClr val="black">
                    <a:alpha val="40000"/>
                  </a:prstClr>
                </a:outerShdw>
              </a:effectLst>
            </p:spPr>
          </p:pic>
          <p:sp>
            <p:nvSpPr>
              <p:cNvPr id="26" name="Rectangle 25"/>
              <p:cNvSpPr/>
              <p:nvPr/>
            </p:nvSpPr>
            <p:spPr>
              <a:xfrm>
                <a:off x="6087099" y="2892778"/>
                <a:ext cx="5122768" cy="190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10718800" y="4281311"/>
                <a:ext cx="1273265" cy="169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2" name="Right Triangle 4">
            <a:extLst>
              <a:ext uri="{FF2B5EF4-FFF2-40B4-BE49-F238E27FC236}">
                <a16:creationId xmlns:a16="http://schemas.microsoft.com/office/drawing/2014/main" id="{2EAB05C2-E3FD-428D-855D-78A43184BAE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feld 1"/>
          <p:cNvSpPr txBox="1"/>
          <p:nvPr/>
        </p:nvSpPr>
        <p:spPr>
          <a:xfrm>
            <a:off x="5980888" y="639178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178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38" y="1524010"/>
            <a:ext cx="5297864" cy="5297864"/>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79201" y="36000"/>
            <a:ext cx="12027456" cy="143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nSpc>
                <a:spcPct val="95000"/>
              </a:lnSpc>
            </a:pPr>
            <a:r>
              <a:rPr lang="en-GB" sz="2300" dirty="0">
                <a:latin typeface="Arial" panose="020B0604020202020204" pitchFamily="34" charset="0"/>
                <a:cs typeface="Arial" panose="020B0604020202020204" pitchFamily="34" charset="0"/>
              </a:rPr>
              <a:t>The logical flow - focus now on Genomic Prediction: </a:t>
            </a:r>
            <a:r>
              <a:rPr lang="en-GB" sz="2300" dirty="0">
                <a:solidFill>
                  <a:srgbClr val="0000FF"/>
                </a:solidFill>
                <a:latin typeface="Arial" panose="020B0604020202020204" pitchFamily="34" charset="0"/>
                <a:cs typeface="Arial" panose="020B0604020202020204" pitchFamily="34" charset="0"/>
              </a:rPr>
              <a:t>First: </a:t>
            </a:r>
            <a:r>
              <a:rPr lang="en-GB" sz="2300" dirty="0">
                <a:latin typeface="Arial" panose="020B0604020202020204" pitchFamily="34" charset="0"/>
                <a:cs typeface="Arial" panose="020B0604020202020204" pitchFamily="34" charset="0"/>
              </a:rPr>
              <a:t>Create the ‘model’ (algorithm, </a:t>
            </a:r>
            <a:r>
              <a:rPr lang="en-GB" sz="2300" dirty="0">
                <a:solidFill>
                  <a:srgbClr val="7030A0"/>
                </a:solidFill>
                <a:latin typeface="Arial" panose="020B0604020202020204" pitchFamily="34" charset="0"/>
                <a:cs typeface="Arial" panose="020B0604020202020204" pitchFamily="34" charset="0"/>
              </a:rPr>
              <a:t>crystal-bowl</a:t>
            </a:r>
            <a:r>
              <a:rPr lang="en-GB" sz="2300" dirty="0">
                <a:latin typeface="Arial" panose="020B0604020202020204" pitchFamily="34" charset="0"/>
                <a:cs typeface="Arial" panose="020B0604020202020204" pitchFamily="34" charset="0"/>
              </a:rPr>
              <a:t> Algebra). You join phenotypic and DNA-data (SNP data) and make the </a:t>
            </a:r>
            <a:r>
              <a:rPr lang="en-GB" sz="2300" dirty="0">
                <a:solidFill>
                  <a:srgbClr val="7030A0"/>
                </a:solidFill>
                <a:latin typeface="Arial" panose="020B0604020202020204" pitchFamily="34" charset="0"/>
                <a:cs typeface="Arial" panose="020B0604020202020204" pitchFamily="34" charset="0"/>
              </a:rPr>
              <a:t>crystal bowl </a:t>
            </a:r>
            <a:r>
              <a:rPr lang="en-GB" sz="2300" dirty="0">
                <a:latin typeface="Arial" panose="020B0604020202020204" pitchFamily="34" charset="0"/>
                <a:cs typeface="Arial" panose="020B0604020202020204" pitchFamily="34" charset="0"/>
              </a:rPr>
              <a:t>‚learn‘ how associate the DNA polymorphisms with trait variation </a:t>
            </a:r>
            <a:r>
              <a:rPr lang="en-GB" sz="2300" spc="-100" dirty="0">
                <a:latin typeface="Arial" panose="020B0604020202020204" pitchFamily="34" charset="0"/>
                <a:cs typeface="Arial" panose="020B0604020202020204" pitchFamily="34" charset="0"/>
              </a:rPr>
              <a:t>(e.g. GBLUP; </a:t>
            </a:r>
            <a:r>
              <a:rPr lang="en-GB" sz="2300" spc="-100" dirty="0" err="1">
                <a:latin typeface="Arial" panose="020B0604020202020204" pitchFamily="34" charset="0"/>
                <a:cs typeface="Arial" panose="020B0604020202020204" pitchFamily="34" charset="0"/>
              </a:rPr>
              <a:t>rrBLUP</a:t>
            </a:r>
            <a:r>
              <a:rPr lang="en-GB" sz="2300" spc="-100" dirty="0">
                <a:latin typeface="Arial" panose="020B0604020202020204" pitchFamily="34" charset="0"/>
                <a:cs typeface="Arial" panose="020B0604020202020204" pitchFamily="34" charset="0"/>
              </a:rPr>
              <a:t>; R package          </a:t>
            </a:r>
            <a:r>
              <a:rPr lang="en-GB" sz="2300" spc="-100" dirty="0" err="1">
                <a:latin typeface="Arial" panose="020B0604020202020204" pitchFamily="34" charset="0"/>
                <a:cs typeface="Arial" panose="020B0604020202020204" pitchFamily="34" charset="0"/>
              </a:rPr>
              <a:t>Endelmann</a:t>
            </a:r>
            <a:r>
              <a:rPr lang="en-GB" sz="2300" spc="-100" dirty="0">
                <a:latin typeface="Arial" panose="020B0604020202020204" pitchFamily="34" charset="0"/>
                <a:cs typeface="Arial" panose="020B0604020202020204" pitchFamily="34" charset="0"/>
              </a:rPr>
              <a:t> 2011</a:t>
            </a:r>
            <a:r>
              <a:rPr lang="en-GB" sz="2300" dirty="0">
                <a:latin typeface="Arial" panose="020B0604020202020204" pitchFamily="34" charset="0"/>
                <a:cs typeface="Arial" panose="020B0604020202020204" pitchFamily="34" charset="0"/>
              </a:rPr>
              <a:t>). This is called ‘</a:t>
            </a:r>
            <a:r>
              <a:rPr lang="en-GB" sz="2300" dirty="0">
                <a:solidFill>
                  <a:srgbClr val="C00000"/>
                </a:solidFill>
                <a:latin typeface="Arial" panose="020B0604020202020204" pitchFamily="34" charset="0"/>
                <a:cs typeface="Arial" panose="020B0604020202020204" pitchFamily="34" charset="0"/>
              </a:rPr>
              <a:t>Training</a:t>
            </a:r>
            <a:r>
              <a:rPr lang="en-GB" sz="2300" dirty="0">
                <a:latin typeface="Arial" panose="020B0604020202020204" pitchFamily="34" charset="0"/>
                <a:cs typeface="Arial" panose="020B0604020202020204" pitchFamily="34" charset="0"/>
              </a:rPr>
              <a:t>’. </a:t>
            </a:r>
          </a:p>
        </p:txBody>
      </p:sp>
      <p:pic>
        <p:nvPicPr>
          <p:cNvPr id="11" name="Picture 10"/>
          <p:cNvPicPr>
            <a:picLocks noChangeAspect="1"/>
          </p:cNvPicPr>
          <p:nvPr/>
        </p:nvPicPr>
        <p:blipFill>
          <a:blip r:embed="rId3"/>
          <a:stretch>
            <a:fillRect/>
          </a:stretch>
        </p:blipFill>
        <p:spPr>
          <a:xfrm>
            <a:off x="1484586" y="1180672"/>
            <a:ext cx="579698" cy="466032"/>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8886B850-18F9-4F2A-A272-2B6DD83AB5EA}"/>
              </a:ext>
            </a:extLst>
          </p:cNvPr>
          <p:cNvSpPr txBox="1"/>
          <p:nvPr/>
        </p:nvSpPr>
        <p:spPr>
          <a:xfrm>
            <a:off x="5441939" y="1531396"/>
            <a:ext cx="6664718" cy="5262979"/>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Employ a </a:t>
            </a:r>
            <a:r>
              <a:rPr lang="en-GB" sz="2400" dirty="0">
                <a:solidFill>
                  <a:srgbClr val="C00000"/>
                </a:solidFill>
                <a:latin typeface="Arial" panose="020B0604020202020204" pitchFamily="34" charset="0"/>
                <a:cs typeface="Arial" panose="020B0604020202020204" pitchFamily="34" charset="0"/>
              </a:rPr>
              <a:t>Training</a:t>
            </a:r>
            <a:r>
              <a:rPr lang="en-GB" sz="2400" dirty="0">
                <a:latin typeface="Arial" panose="020B0604020202020204" pitchFamily="34" charset="0"/>
                <a:cs typeface="Arial" panose="020B0604020202020204" pitchFamily="34" charset="0"/>
              </a:rPr>
              <a:t> panel of genotypes (</a:t>
            </a:r>
            <a:r>
              <a:rPr lang="en-GB" sz="2400" dirty="0">
                <a:solidFill>
                  <a:srgbClr val="C00000"/>
                </a:solidFill>
                <a:latin typeface="Arial" panose="020B0604020202020204" pitchFamily="34" charset="0"/>
                <a:cs typeface="Arial" panose="020B0604020202020204" pitchFamily="34" charset="0"/>
              </a:rPr>
              <a:t>Training Population</a:t>
            </a:r>
            <a:r>
              <a:rPr lang="en-GB" sz="2400" dirty="0">
                <a:latin typeface="Arial" panose="020B0604020202020204" pitchFamily="34" charset="0"/>
                <a:cs typeface="Arial" panose="020B0604020202020204" pitchFamily="34" charset="0"/>
              </a:rPr>
              <a:t>), assess their phenotypic data and their DNA data.</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endParaRPr lang="en-GB" sz="2400" dirty="0"/>
          </a:p>
        </p:txBody>
      </p:sp>
      <p:pic>
        <p:nvPicPr>
          <p:cNvPr id="6" name="Picture 5">
            <a:extLst>
              <a:ext uri="{FF2B5EF4-FFF2-40B4-BE49-F238E27FC236}">
                <a16:creationId xmlns:a16="http://schemas.microsoft.com/office/drawing/2014/main" id="{D376129B-1717-426C-8469-568BC9708E21}"/>
              </a:ext>
            </a:extLst>
          </p:cNvPr>
          <p:cNvPicPr>
            <a:picLocks noChangeAspect="1"/>
          </p:cNvPicPr>
          <p:nvPr/>
        </p:nvPicPr>
        <p:blipFill>
          <a:blip r:embed="rId4"/>
          <a:stretch>
            <a:fillRect/>
          </a:stretch>
        </p:blipFill>
        <p:spPr>
          <a:xfrm>
            <a:off x="7683545" y="2399187"/>
            <a:ext cx="3400226" cy="4334090"/>
          </a:xfrm>
          <a:prstGeom prst="rect">
            <a:avLst/>
          </a:prstGeom>
          <a:effectLst>
            <a:outerShdw blurRad="50800" dist="38100" dir="2700000" algn="tl" rotWithShape="0">
              <a:prstClr val="black">
                <a:alpha val="40000"/>
              </a:prstClr>
            </a:outerShdw>
          </a:effectLst>
        </p:spPr>
      </p:pic>
      <p:sp>
        <p:nvSpPr>
          <p:cNvPr id="20"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8489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38" y="1524010"/>
            <a:ext cx="5297864" cy="5297864"/>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79201" y="36000"/>
            <a:ext cx="12027456" cy="143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nSpc>
                <a:spcPct val="95000"/>
              </a:lnSpc>
            </a:pPr>
            <a:r>
              <a:rPr lang="en-GB" sz="2300" dirty="0">
                <a:latin typeface="Arial" panose="020B0604020202020204" pitchFamily="34" charset="0"/>
                <a:cs typeface="Arial" panose="020B0604020202020204" pitchFamily="34" charset="0"/>
              </a:rPr>
              <a:t>The logical flow - focus on Genomic Prediction: </a:t>
            </a:r>
            <a:r>
              <a:rPr lang="en-GB" sz="2300" dirty="0">
                <a:solidFill>
                  <a:srgbClr val="0000FF"/>
                </a:solidFill>
                <a:latin typeface="Arial" panose="020B0604020202020204" pitchFamily="34" charset="0"/>
                <a:cs typeface="Arial" panose="020B0604020202020204" pitchFamily="34" charset="0"/>
              </a:rPr>
              <a:t>First</a:t>
            </a:r>
            <a:r>
              <a:rPr lang="en-GB" sz="2300" dirty="0">
                <a:latin typeface="Arial" panose="020B0604020202020204" pitchFamily="34" charset="0"/>
                <a:cs typeface="Arial" panose="020B0604020202020204" pitchFamily="34" charset="0"/>
              </a:rPr>
              <a:t>, to create the ‘model’ (algorithm, </a:t>
            </a:r>
            <a:r>
              <a:rPr lang="en-GB" sz="2300" dirty="0">
                <a:solidFill>
                  <a:srgbClr val="7030A0"/>
                </a:solidFill>
                <a:latin typeface="Arial" panose="020B0604020202020204" pitchFamily="34" charset="0"/>
                <a:cs typeface="Arial" panose="020B0604020202020204" pitchFamily="34" charset="0"/>
              </a:rPr>
              <a:t>crystal-bowl</a:t>
            </a:r>
            <a:r>
              <a:rPr lang="en-GB" sz="2300" dirty="0">
                <a:latin typeface="Arial" panose="020B0604020202020204" pitchFamily="34" charset="0"/>
                <a:cs typeface="Arial" panose="020B0604020202020204" pitchFamily="34" charset="0"/>
              </a:rPr>
              <a:t> algebra). You join phenotypic and DNA-data (SNP data,) and make the </a:t>
            </a:r>
            <a:r>
              <a:rPr lang="en-GB" sz="2300" dirty="0">
                <a:solidFill>
                  <a:srgbClr val="7030A0"/>
                </a:solidFill>
                <a:latin typeface="Arial" panose="020B0604020202020204" pitchFamily="34" charset="0"/>
                <a:cs typeface="Arial" panose="020B0604020202020204" pitchFamily="34" charset="0"/>
              </a:rPr>
              <a:t>crystal bowl </a:t>
            </a:r>
            <a:r>
              <a:rPr lang="en-GB" sz="2300" dirty="0">
                <a:latin typeface="Arial" panose="020B0604020202020204" pitchFamily="34" charset="0"/>
                <a:cs typeface="Arial" panose="020B0604020202020204" pitchFamily="34" charset="0"/>
              </a:rPr>
              <a:t>‚learn‘ how associate the DNA polymorphisms with trait variation (e.g. GBLUP; </a:t>
            </a:r>
            <a:r>
              <a:rPr lang="en-GB" sz="2300" dirty="0" err="1">
                <a:latin typeface="Arial" panose="020B0604020202020204" pitchFamily="34" charset="0"/>
                <a:cs typeface="Arial" panose="020B0604020202020204" pitchFamily="34" charset="0"/>
              </a:rPr>
              <a:t>rrBLUP</a:t>
            </a:r>
            <a:r>
              <a:rPr lang="en-GB" sz="2300" dirty="0">
                <a:latin typeface="Arial" panose="020B0604020202020204" pitchFamily="34" charset="0"/>
                <a:cs typeface="Arial" panose="020B0604020202020204" pitchFamily="34" charset="0"/>
              </a:rPr>
              <a:t> R package          </a:t>
            </a:r>
            <a:r>
              <a:rPr lang="en-GB" sz="2300" dirty="0" err="1">
                <a:latin typeface="Arial" panose="020B0604020202020204" pitchFamily="34" charset="0"/>
                <a:cs typeface="Arial" panose="020B0604020202020204" pitchFamily="34" charset="0"/>
              </a:rPr>
              <a:t>Endelmann</a:t>
            </a:r>
            <a:r>
              <a:rPr lang="en-GB" sz="2300" dirty="0">
                <a:latin typeface="Arial" panose="020B0604020202020204" pitchFamily="34" charset="0"/>
                <a:cs typeface="Arial" panose="020B0604020202020204" pitchFamily="34" charset="0"/>
              </a:rPr>
              <a:t> 2011). This is called ‘</a:t>
            </a:r>
            <a:r>
              <a:rPr lang="en-GB" sz="2300" dirty="0">
                <a:solidFill>
                  <a:srgbClr val="C00000"/>
                </a:solidFill>
                <a:latin typeface="Arial" panose="020B0604020202020204" pitchFamily="34" charset="0"/>
                <a:cs typeface="Arial" panose="020B0604020202020204" pitchFamily="34" charset="0"/>
              </a:rPr>
              <a:t>Training</a:t>
            </a:r>
            <a:r>
              <a:rPr lang="en-GB" sz="2300" dirty="0">
                <a:latin typeface="Arial" panose="020B0604020202020204" pitchFamily="34" charset="0"/>
                <a:cs typeface="Arial" panose="020B0604020202020204" pitchFamily="34" charset="0"/>
              </a:rPr>
              <a:t>’.</a:t>
            </a:r>
          </a:p>
        </p:txBody>
      </p:sp>
      <p:pic>
        <p:nvPicPr>
          <p:cNvPr id="11" name="Picture 10"/>
          <p:cNvPicPr>
            <a:picLocks noChangeAspect="1"/>
          </p:cNvPicPr>
          <p:nvPr/>
        </p:nvPicPr>
        <p:blipFill>
          <a:blip r:embed="rId3"/>
          <a:stretch>
            <a:fillRect/>
          </a:stretch>
        </p:blipFill>
        <p:spPr>
          <a:xfrm>
            <a:off x="1671018" y="1180672"/>
            <a:ext cx="579698" cy="466032"/>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5524500" y="1697567"/>
            <a:ext cx="6582157" cy="507831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Which and </a:t>
            </a:r>
            <a:r>
              <a:rPr lang="en-GB" dirty="0">
                <a:solidFill>
                  <a:srgbClr val="0000FF"/>
                </a:solidFill>
                <a:latin typeface="Arial" panose="020B0604020202020204" pitchFamily="34" charset="0"/>
                <a:cs typeface="Arial" panose="020B0604020202020204" pitchFamily="34" charset="0"/>
              </a:rPr>
              <a:t>how many </a:t>
            </a:r>
            <a:r>
              <a:rPr lang="en-GB" dirty="0">
                <a:latin typeface="Arial" panose="020B0604020202020204" pitchFamily="34" charset="0"/>
                <a:cs typeface="Arial" panose="020B0604020202020204" pitchFamily="34" charset="0"/>
              </a:rPr>
              <a:t>genotypes for assessing their phenotypic and DNA-marker data? How to acquire high-value phenotypic data? Genetic breadth, elite-level, LD pattern, inbreeding status etc. of candidates of the </a:t>
            </a:r>
            <a:r>
              <a:rPr lang="en-GB" dirty="0">
                <a:solidFill>
                  <a:srgbClr val="C00000"/>
                </a:solidFill>
                <a:latin typeface="Arial" panose="020B0604020202020204" pitchFamily="34" charset="0"/>
                <a:cs typeface="Arial" panose="020B0604020202020204" pitchFamily="34" charset="0"/>
              </a:rPr>
              <a:t>Training</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Population</a:t>
            </a:r>
            <a:r>
              <a:rPr lang="en-GB" dirty="0">
                <a:latin typeface="Arial" panose="020B0604020202020204" pitchFamily="34" charset="0"/>
                <a:cs typeface="Arial" panose="020B0604020202020204" pitchFamily="34" charset="0"/>
              </a:rPr>
              <a:t>? Type of marker (SNP, haplotypes …), technique to score DNA-markers, pipeline to ‚clean‘ phenotypic and marker data? Necessary or optimum </a:t>
            </a:r>
            <a:r>
              <a:rPr lang="en-GB" dirty="0">
                <a:solidFill>
                  <a:srgbClr val="0000FF"/>
                </a:solidFill>
                <a:latin typeface="Arial" panose="020B0604020202020204" pitchFamily="34" charset="0"/>
                <a:cs typeface="Arial" panose="020B0604020202020204" pitchFamily="34" charset="0"/>
              </a:rPr>
              <a:t>number</a:t>
            </a:r>
            <a:r>
              <a:rPr lang="en-GB" dirty="0">
                <a:latin typeface="Arial" panose="020B0604020202020204" pitchFamily="34" charset="0"/>
                <a:cs typeface="Arial" panose="020B0604020202020204" pitchFamily="34" charset="0"/>
              </a:rPr>
              <a:t> of markers? How to treat missing data? Distribution of markers along genetic map or along physical map? How to integrate the validation steps into the training?  Regular, maybe frequent re-training of the created ‚Model‘? Where in your breeding scheme to employ the GP Model? Change your breeding scheme to allow a better, cheaper, earlier, … employment of Genomic Selection? Which traits are more apt for traditional phenotype based breeding and which are more apt for GS? Add your own question here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is more than enough four you to invest your ambition and time into it!</a:t>
            </a:r>
          </a:p>
        </p:txBody>
      </p:sp>
      <p:sp>
        <p:nvSpPr>
          <p:cNvPr id="20"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8" name="Right Triangle 4">
            <a:extLst>
              <a:ext uri="{FF2B5EF4-FFF2-40B4-BE49-F238E27FC236}">
                <a16:creationId xmlns:a16="http://schemas.microsoft.com/office/drawing/2014/main" id="{1C46AA3B-BB05-4440-AADC-1B2A93E0EE0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3611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231" y="3045121"/>
            <a:ext cx="3516062" cy="3516062"/>
          </a:xfrm>
          <a:prstGeom prst="rect">
            <a:avLst/>
          </a:prstGeom>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15" y="1612980"/>
            <a:ext cx="8951524" cy="2257786"/>
          </a:xfrm>
          <a:prstGeom prst="rect">
            <a:avLst/>
          </a:prstGeom>
          <a:noFill/>
          <a:ln w="2857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8" name="Textfeld 7"/>
          <p:cNvSpPr txBox="1"/>
          <p:nvPr/>
        </p:nvSpPr>
        <p:spPr>
          <a:xfrm>
            <a:off x="1067082" y="4859562"/>
            <a:ext cx="921720" cy="1200329"/>
          </a:xfrm>
          <a:prstGeom prst="rect">
            <a:avLst/>
          </a:prstGeom>
          <a:solidFill>
            <a:srgbClr val="FFFFFF"/>
          </a:solidFill>
        </p:spPr>
        <p:txBody>
          <a:bodyPr wrap="square" rtlCol="0">
            <a:spAutoFit/>
          </a:bodyPr>
          <a:lstStyle/>
          <a:p>
            <a:pPr algn="ctr"/>
            <a:r>
              <a:rPr lang="en-GB" dirty="0" err="1">
                <a:latin typeface="Arial" panose="020B0604020202020204" pitchFamily="34" charset="0"/>
                <a:cs typeface="Arial" panose="020B0604020202020204" pitchFamily="34" charset="0"/>
              </a:rPr>
              <a:t>Pheno</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typic</a:t>
            </a:r>
            <a:r>
              <a:rPr lang="en-GB" dirty="0">
                <a:latin typeface="Arial" panose="020B0604020202020204" pitchFamily="34" charset="0"/>
                <a:cs typeface="Arial" panose="020B0604020202020204" pitchFamily="34" charset="0"/>
              </a:rPr>
              <a:t> trait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data</a:t>
            </a:r>
          </a:p>
        </p:txBody>
      </p:sp>
      <p:sp>
        <p:nvSpPr>
          <p:cNvPr id="5" name="TextBox 4"/>
          <p:cNvSpPr txBox="1"/>
          <p:nvPr/>
        </p:nvSpPr>
        <p:spPr>
          <a:xfrm>
            <a:off x="79201" y="36000"/>
            <a:ext cx="12027456" cy="143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nSpc>
                <a:spcPct val="95000"/>
              </a:lnSpc>
            </a:pPr>
            <a:r>
              <a:rPr lang="en-GB" sz="2300" dirty="0">
                <a:latin typeface="Arial" panose="020B0604020202020204" pitchFamily="34" charset="0"/>
                <a:cs typeface="Arial" panose="020B0604020202020204" pitchFamily="34" charset="0"/>
              </a:rPr>
              <a:t>The logical flow - focus now on Genomic Prediction: </a:t>
            </a:r>
            <a:r>
              <a:rPr lang="en-GB" sz="2300" dirty="0">
                <a:solidFill>
                  <a:srgbClr val="0000FF"/>
                </a:solidFill>
                <a:latin typeface="Arial" panose="020B0604020202020204" pitchFamily="34" charset="0"/>
                <a:cs typeface="Arial" panose="020B0604020202020204" pitchFamily="34" charset="0"/>
              </a:rPr>
              <a:t>First</a:t>
            </a:r>
            <a:r>
              <a:rPr lang="en-GB" sz="2300" dirty="0">
                <a:latin typeface="Arial" panose="020B0604020202020204" pitchFamily="34" charset="0"/>
                <a:cs typeface="Arial" panose="020B0604020202020204" pitchFamily="34" charset="0"/>
              </a:rPr>
              <a:t>, to create the ‘model’ (algorithm, black-box algebra). You join phenotypic and DNA-data (SNP data,) and make the </a:t>
            </a:r>
            <a:r>
              <a:rPr lang="en-GB" sz="2300" dirty="0">
                <a:solidFill>
                  <a:srgbClr val="7030A0"/>
                </a:solidFill>
                <a:latin typeface="Arial" panose="020B0604020202020204" pitchFamily="34" charset="0"/>
                <a:cs typeface="Arial" panose="020B0604020202020204" pitchFamily="34" charset="0"/>
              </a:rPr>
              <a:t>crystal bowl </a:t>
            </a:r>
            <a:r>
              <a:rPr lang="en-GB" sz="2300" dirty="0">
                <a:latin typeface="Arial" panose="020B0604020202020204" pitchFamily="34" charset="0"/>
                <a:cs typeface="Arial" panose="020B0604020202020204" pitchFamily="34" charset="0"/>
              </a:rPr>
              <a:t>‚learn‘ to associate the DNA polymorphisms with  trait variation (e.g. GBLUP; </a:t>
            </a:r>
            <a:r>
              <a:rPr lang="en-GB" sz="2300" dirty="0" err="1">
                <a:latin typeface="Arial" panose="020B0604020202020204" pitchFamily="34" charset="0"/>
                <a:cs typeface="Arial" panose="020B0604020202020204" pitchFamily="34" charset="0"/>
              </a:rPr>
              <a:t>rrBLUP</a:t>
            </a:r>
            <a:r>
              <a:rPr lang="en-GB" sz="2300" dirty="0">
                <a:latin typeface="Arial" panose="020B0604020202020204" pitchFamily="34" charset="0"/>
                <a:cs typeface="Arial" panose="020B0604020202020204" pitchFamily="34" charset="0"/>
              </a:rPr>
              <a:t> R package          </a:t>
            </a:r>
            <a:r>
              <a:rPr lang="en-GB" sz="2300" dirty="0" err="1">
                <a:latin typeface="Arial" panose="020B0604020202020204" pitchFamily="34" charset="0"/>
                <a:cs typeface="Arial" panose="020B0604020202020204" pitchFamily="34" charset="0"/>
              </a:rPr>
              <a:t>Endelmann</a:t>
            </a:r>
            <a:r>
              <a:rPr lang="en-GB" sz="2300" dirty="0">
                <a:latin typeface="Arial" panose="020B0604020202020204" pitchFamily="34" charset="0"/>
                <a:cs typeface="Arial" panose="020B0604020202020204" pitchFamily="34" charset="0"/>
              </a:rPr>
              <a:t> 2011). This is called ‘</a:t>
            </a:r>
            <a:r>
              <a:rPr lang="en-GB" sz="2300" dirty="0">
                <a:solidFill>
                  <a:srgbClr val="C00000"/>
                </a:solidFill>
                <a:latin typeface="Arial" panose="020B0604020202020204" pitchFamily="34" charset="0"/>
                <a:cs typeface="Arial" panose="020B0604020202020204" pitchFamily="34" charset="0"/>
              </a:rPr>
              <a:t>Training</a:t>
            </a:r>
            <a:r>
              <a:rPr lang="en-GB" sz="2300" dirty="0">
                <a:latin typeface="Arial" panose="020B0604020202020204" pitchFamily="34" charset="0"/>
                <a:cs typeface="Arial" panose="020B0604020202020204" pitchFamily="34" charset="0"/>
              </a:rPr>
              <a:t>’.</a:t>
            </a:r>
          </a:p>
        </p:txBody>
      </p:sp>
      <p:sp>
        <p:nvSpPr>
          <p:cNvPr id="7" name="TextBox 6"/>
          <p:cNvSpPr txBox="1"/>
          <p:nvPr/>
        </p:nvSpPr>
        <p:spPr>
          <a:xfrm>
            <a:off x="9358884" y="1642320"/>
            <a:ext cx="2702052" cy="507831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you need phenotypic data of high quality (h²) and a set of genotypes that displays marked genetic variation for the trait of interest and which is related to the target breeding germplasm – or which indeed itself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is</a:t>
            </a:r>
            <a:r>
              <a:rPr lang="en-GB" dirty="0">
                <a:latin typeface="Arial" panose="020B0604020202020204" pitchFamily="34" charset="0"/>
                <a:cs typeface="Arial" panose="020B0604020202020204" pitchFamily="34" charset="0"/>
              </a:rPr>
              <a:t> the target breeding germplasm.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a:t>
            </a:r>
            <a:r>
              <a:rPr lang="en-GB" dirty="0">
                <a:solidFill>
                  <a:srgbClr val="C00000"/>
                </a:solidFill>
                <a:latin typeface="Arial" panose="020B0604020202020204" pitchFamily="34" charset="0"/>
                <a:cs typeface="Arial" panose="020B0604020202020204" pitchFamily="34" charset="0"/>
              </a:rPr>
              <a:t>Training</a:t>
            </a:r>
            <a:r>
              <a:rPr lang="en-GB" dirty="0">
                <a:latin typeface="Arial" panose="020B0604020202020204" pitchFamily="34" charset="0"/>
                <a:cs typeface="Arial" panose="020B0604020202020204" pitchFamily="34" charset="0"/>
              </a:rPr>
              <a:t>, it is </a:t>
            </a:r>
            <a:r>
              <a:rPr lang="en-GB" dirty="0" err="1">
                <a:latin typeface="Arial" panose="020B0604020202020204" pitchFamily="34" charset="0"/>
                <a:cs typeface="Arial" panose="020B0604020202020204" pitchFamily="34" charset="0"/>
              </a:rPr>
              <a:t>rele-vant</a:t>
            </a:r>
            <a:r>
              <a:rPr lang="en-GB" dirty="0">
                <a:latin typeface="Arial" panose="020B0604020202020204" pitchFamily="34" charset="0"/>
                <a:cs typeface="Arial" panose="020B0604020202020204" pitchFamily="34" charset="0"/>
              </a:rPr>
              <a:t> to have the ‚bad‘ types included, although the breeder abhors in-vestment into bad types ;-)</a:t>
            </a:r>
          </a:p>
        </p:txBody>
      </p:sp>
      <p:sp>
        <p:nvSpPr>
          <p:cNvPr id="9" name="Rectangle 8"/>
          <p:cNvSpPr/>
          <p:nvPr/>
        </p:nvSpPr>
        <p:spPr>
          <a:xfrm>
            <a:off x="4406926" y="1517094"/>
            <a:ext cx="542093" cy="4799337"/>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feld 2"/>
          <p:cNvSpPr txBox="1"/>
          <p:nvPr/>
        </p:nvSpPr>
        <p:spPr>
          <a:xfrm>
            <a:off x="1055966" y="2421636"/>
            <a:ext cx="8177373"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DNA-data </a:t>
            </a:r>
            <a:r>
              <a:rPr lang="en-GB">
                <a:latin typeface="Arial" panose="020B0604020202020204" pitchFamily="34" charset="0"/>
                <a:cs typeface="Arial" panose="020B0604020202020204" pitchFamily="34" charset="0"/>
              </a:rPr>
              <a:t>(SNP; </a:t>
            </a:r>
            <a:r>
              <a:rPr lang="en-GB" dirty="0">
                <a:latin typeface="Arial" panose="020B0604020202020204" pitchFamily="34" charset="0"/>
                <a:cs typeface="Arial" panose="020B0604020202020204" pitchFamily="34" charset="0"/>
              </a:rPr>
              <a:t>aka ‘genotypes’)</a:t>
            </a:r>
          </a:p>
        </p:txBody>
      </p:sp>
      <p:pic>
        <p:nvPicPr>
          <p:cNvPr id="11" name="Picture 10"/>
          <p:cNvPicPr>
            <a:picLocks noChangeAspect="1"/>
          </p:cNvPicPr>
          <p:nvPr/>
        </p:nvPicPr>
        <p:blipFill>
          <a:blip r:embed="rId4"/>
          <a:stretch>
            <a:fillRect/>
          </a:stretch>
        </p:blipFill>
        <p:spPr>
          <a:xfrm>
            <a:off x="1625574" y="1176288"/>
            <a:ext cx="579698" cy="466032"/>
          </a:xfrm>
          <a:prstGeom prst="rect">
            <a:avLst/>
          </a:prstGeom>
          <a:effectLst>
            <a:outerShdw blurRad="50800" dist="38100" dir="2700000" algn="tl" rotWithShape="0">
              <a:prstClr val="black">
                <a:alpha val="40000"/>
              </a:prstClr>
            </a:outerShdw>
          </a:effectLst>
        </p:spPr>
      </p:pic>
      <p:sp>
        <p:nvSpPr>
          <p:cNvPr id="16" name="Pfeil nach unten 5"/>
          <p:cNvSpPr/>
          <p:nvPr/>
        </p:nvSpPr>
        <p:spPr>
          <a:xfrm rot="16200000">
            <a:off x="3341180" y="4000077"/>
            <a:ext cx="921720" cy="3283660"/>
          </a:xfrm>
          <a:prstGeom prst="downArrow">
            <a:avLst/>
          </a:prstGeom>
          <a:gradFill flip="none" rotWithShape="1">
            <a:gsLst>
              <a:gs pos="11000">
                <a:srgbClr val="FF8181"/>
              </a:gs>
              <a:gs pos="100000">
                <a:srgbClr val="008A3E"/>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7" name="Textfeld 3"/>
          <p:cNvSpPr txBox="1"/>
          <p:nvPr/>
        </p:nvSpPr>
        <p:spPr>
          <a:xfrm>
            <a:off x="4055442" y="6267056"/>
            <a:ext cx="520382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Learning / </a:t>
            </a:r>
            <a:r>
              <a:rPr lang="en-GB" sz="2400" dirty="0">
                <a:solidFill>
                  <a:srgbClr val="C00000"/>
                </a:solidFill>
                <a:latin typeface="Arial" panose="020B0604020202020204" pitchFamily="34" charset="0"/>
                <a:cs typeface="Arial" panose="020B0604020202020204" pitchFamily="34" charset="0"/>
              </a:rPr>
              <a:t>Training</a:t>
            </a:r>
            <a:r>
              <a:rPr lang="en-GB" sz="2400" dirty="0">
                <a:latin typeface="Arial" panose="020B0604020202020204" pitchFamily="34" charset="0"/>
                <a:cs typeface="Arial" panose="020B0604020202020204" pitchFamily="34" charset="0"/>
              </a:rPr>
              <a:t> / Calibration</a:t>
            </a:r>
          </a:p>
        </p:txBody>
      </p:sp>
      <p:sp>
        <p:nvSpPr>
          <p:cNvPr id="18" name="Pfeil nach unten 1"/>
          <p:cNvSpPr/>
          <p:nvPr/>
        </p:nvSpPr>
        <p:spPr>
          <a:xfrm>
            <a:off x="8271128" y="2643821"/>
            <a:ext cx="921720" cy="3224651"/>
          </a:xfrm>
          <a:prstGeom prst="downArrow">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9" name="Pfeil nach unten 5"/>
          <p:cNvSpPr/>
          <p:nvPr/>
        </p:nvSpPr>
        <p:spPr>
          <a:xfrm rot="5400000">
            <a:off x="7323445" y="4700547"/>
            <a:ext cx="921720" cy="1895141"/>
          </a:xfrm>
          <a:prstGeom prst="downArrow">
            <a:avLst/>
          </a:prstGeom>
          <a:gradFill flip="none" rotWithShape="1">
            <a:gsLst>
              <a:gs pos="0">
                <a:schemeClr val="tx1">
                  <a:lumMod val="85000"/>
                  <a:lumOff val="15000"/>
                </a:schemeClr>
              </a:gs>
              <a:gs pos="100000">
                <a:schemeClr val="bg1">
                  <a:lumMod val="65000"/>
                </a:schemeClr>
              </a:gs>
              <a:gs pos="100000">
                <a:schemeClr val="tx1">
                  <a:lumMod val="50000"/>
                  <a:lumOff val="50000"/>
                </a:scheme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0"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4" name="Oval 3"/>
          <p:cNvSpPr/>
          <p:nvPr/>
        </p:nvSpPr>
        <p:spPr>
          <a:xfrm>
            <a:off x="5543483" y="5038998"/>
            <a:ext cx="1293249" cy="1237856"/>
          </a:xfrm>
          <a:prstGeom prst="ellipse">
            <a:avLst/>
          </a:prstGeom>
          <a:noFill/>
          <a:ln w="38100">
            <a:solidFill>
              <a:srgbClr val="7030A0"/>
            </a:solidFill>
          </a:ln>
          <a:effectLst>
            <a:outerShdw blurRad="50800" dist="38100" dir="2700000" algn="tl" rotWithShape="0">
              <a:srgbClr val="FFFF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5"/>
          <a:stretch>
            <a:fillRect/>
          </a:stretch>
        </p:blipFill>
        <p:spPr>
          <a:xfrm>
            <a:off x="467876" y="1709582"/>
            <a:ext cx="523580" cy="2106000"/>
          </a:xfrm>
          <a:prstGeom prst="rect">
            <a:avLst/>
          </a:prstGeom>
          <a:effectLst>
            <a:outerShdw blurRad="63500" sx="102000" sy="102000" algn="ctr" rotWithShape="0">
              <a:prstClr val="black">
                <a:alpha val="40000"/>
              </a:prstClr>
            </a:outerShdw>
          </a:effectLst>
        </p:spPr>
      </p:pic>
      <p:pic>
        <p:nvPicPr>
          <p:cNvPr id="2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933" y="3926361"/>
            <a:ext cx="1718277" cy="2590633"/>
          </a:xfrm>
          <a:prstGeom prst="rect">
            <a:avLst/>
          </a:prstGeom>
          <a:noFill/>
          <a:ln w="2857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0" name="TextBox 9"/>
          <p:cNvSpPr txBox="1"/>
          <p:nvPr/>
        </p:nvSpPr>
        <p:spPr>
          <a:xfrm rot="16200000">
            <a:off x="-2131979" y="3932659"/>
            <a:ext cx="47993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Training Candidates</a:t>
            </a:r>
          </a:p>
        </p:txBody>
      </p:sp>
      <p:sp>
        <p:nvSpPr>
          <p:cNvPr id="22" name="Textfeld 2"/>
          <p:cNvSpPr txBox="1"/>
          <p:nvPr/>
        </p:nvSpPr>
        <p:spPr>
          <a:xfrm>
            <a:off x="1112632" y="4372125"/>
            <a:ext cx="1275147"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err="1">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data</a:t>
            </a:r>
          </a:p>
        </p:txBody>
      </p:sp>
      <p:sp>
        <p:nvSpPr>
          <p:cNvPr id="23" name="Right Triangle 4">
            <a:extLst>
              <a:ext uri="{FF2B5EF4-FFF2-40B4-BE49-F238E27FC236}">
                <a16:creationId xmlns:a16="http://schemas.microsoft.com/office/drawing/2014/main" id="{01D0F787-74DF-4071-9E75-A29EE7C7882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385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2000"/>
                                        <p:tgtEl>
                                          <p:spTgt spid="18"/>
                                        </p:tgtEl>
                                      </p:cBhvr>
                                    </p:animEffect>
                                  </p:childTnLst>
                                </p:cTn>
                              </p:par>
                            </p:childTnLst>
                          </p:cTn>
                        </p:par>
                        <p:par>
                          <p:cTn id="13" fill="hold">
                            <p:stCondLst>
                              <p:cond delay="2000"/>
                            </p:stCondLst>
                            <p:childTnLst>
                              <p:par>
                                <p:cTn id="14" presetID="22" presetClass="entr" presetSubtype="2"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right)">
                                      <p:cBhvr>
                                        <p:cTn id="16" dur="20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2000" fill="hold"/>
                                        <p:tgtEl>
                                          <p:spTgt spid="4"/>
                                        </p:tgtEl>
                                        <p:attrNameLst>
                                          <p:attrName>ppt_w</p:attrName>
                                        </p:attrNameLst>
                                      </p:cBhvr>
                                      <p:tavLst>
                                        <p:tav tm="0">
                                          <p:val>
                                            <p:fltVal val="0"/>
                                          </p:val>
                                        </p:tav>
                                        <p:tav tm="100000">
                                          <p:val>
                                            <p:strVal val="#ppt_w"/>
                                          </p:val>
                                        </p:tav>
                                      </p:tavLst>
                                    </p:anim>
                                    <p:anim calcmode="lin" valueType="num">
                                      <p:cBhvr>
                                        <p:cTn id="22" dur="2000" fill="hold"/>
                                        <p:tgtEl>
                                          <p:spTgt spid="4"/>
                                        </p:tgtEl>
                                        <p:attrNameLst>
                                          <p:attrName>ppt_h</p:attrName>
                                        </p:attrNameLst>
                                      </p:cBhvr>
                                      <p:tavLst>
                                        <p:tav tm="0">
                                          <p:val>
                                            <p:fltVal val="0"/>
                                          </p:val>
                                        </p:tav>
                                        <p:tav tm="100000">
                                          <p:val>
                                            <p:strVal val="#ppt_h"/>
                                          </p:val>
                                        </p:tav>
                                      </p:tavLst>
                                    </p:anim>
                                    <p:anim calcmode="lin" valueType="num">
                                      <p:cBhvr>
                                        <p:cTn id="23" dur="2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2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231" y="3045121"/>
            <a:ext cx="3516062" cy="3516062"/>
          </a:xfrm>
          <a:prstGeom prst="rect">
            <a:avLst/>
          </a:prstGeom>
          <a:effectLst>
            <a:outerShdw blurRad="50800" dist="38100" dir="2700000" algn="tl" rotWithShape="0">
              <a:prstClr val="black">
                <a:alpha val="40000"/>
              </a:prstClr>
            </a:outerShdw>
          </a:effectLst>
        </p:spPr>
      </p:pic>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259" y="1753042"/>
            <a:ext cx="8541205" cy="1929598"/>
          </a:xfrm>
          <a:prstGeom prst="rect">
            <a:avLst/>
          </a:prstGeom>
          <a:noFill/>
          <a:ln w="2857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3" name="Textfeld 2"/>
          <p:cNvSpPr txBox="1"/>
          <p:nvPr/>
        </p:nvSpPr>
        <p:spPr>
          <a:xfrm rot="16200000">
            <a:off x="446553" y="2533047"/>
            <a:ext cx="1991407" cy="307777"/>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sz="1400" dirty="0">
                <a:latin typeface="Arial" panose="020B0604020202020204" pitchFamily="34" charset="0"/>
                <a:cs typeface="Arial" panose="020B0604020202020204" pitchFamily="34" charset="0"/>
              </a:rPr>
              <a:t>New DNA- data (SNP)</a:t>
            </a:r>
          </a:p>
        </p:txBody>
      </p:sp>
      <p:sp>
        <p:nvSpPr>
          <p:cNvPr id="4" name="Textfeld 3"/>
          <p:cNvSpPr txBox="1"/>
          <p:nvPr/>
        </p:nvSpPr>
        <p:spPr>
          <a:xfrm>
            <a:off x="4055442" y="6267056"/>
            <a:ext cx="520382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C00000"/>
                </a:solidFill>
                <a:latin typeface="Arial" panose="020B0604020202020204" pitchFamily="34" charset="0"/>
                <a:cs typeface="Arial" panose="020B0604020202020204" pitchFamily="34" charset="0"/>
              </a:rPr>
              <a:t>Application</a:t>
            </a:r>
            <a:r>
              <a:rPr lang="en-GB" sz="2400" dirty="0">
                <a:latin typeface="Arial" panose="020B0604020202020204" pitchFamily="34" charset="0"/>
                <a:cs typeface="Arial" panose="020B0604020202020204" pitchFamily="34" charset="0"/>
              </a:rPr>
              <a:t> of the whole thing</a:t>
            </a:r>
          </a:p>
        </p:txBody>
      </p:sp>
      <p:sp>
        <p:nvSpPr>
          <p:cNvPr id="5" name="TextBox 4"/>
          <p:cNvSpPr txBox="1"/>
          <p:nvPr/>
        </p:nvSpPr>
        <p:spPr>
          <a:xfrm>
            <a:off x="79201" y="36000"/>
            <a:ext cx="12027456"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logical flow of this approach. </a:t>
            </a:r>
            <a:r>
              <a:rPr lang="en-GB" sz="2400" dirty="0">
                <a:solidFill>
                  <a:srgbClr val="0000FF"/>
                </a:solidFill>
                <a:latin typeface="Arial" panose="020B0604020202020204" pitchFamily="34" charset="0"/>
                <a:cs typeface="Arial" panose="020B0604020202020204" pitchFamily="34" charset="0"/>
              </a:rPr>
              <a:t>Second: </a:t>
            </a:r>
            <a:r>
              <a:rPr lang="en-GB" sz="2400" dirty="0">
                <a:latin typeface="Arial" panose="020B0604020202020204" pitchFamily="34" charset="0"/>
                <a:cs typeface="Arial" panose="020B0604020202020204" pitchFamily="34" charset="0"/>
              </a:rPr>
              <a:t>The trained Model is applied. You feed DNA-data of phenotypically unknown candidates and get back estimates (predictions) of their performance in the focal trait. Estimates are usually not very precise. Yet .... </a:t>
            </a:r>
          </a:p>
        </p:txBody>
      </p:sp>
      <p:sp>
        <p:nvSpPr>
          <p:cNvPr id="7" name="TextBox 6"/>
          <p:cNvSpPr txBox="1"/>
          <p:nvPr/>
        </p:nvSpPr>
        <p:spPr>
          <a:xfrm>
            <a:off x="9358884" y="1612980"/>
            <a:ext cx="2702052" cy="507831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you can predict and hence select as soon as the new candidates give DNA - even if candidates exist only as (immature) seed. If they survive the DNA-donation, you can focus on the (predicted) best ones. </a:t>
            </a:r>
            <a:r>
              <a:rPr lang="en-GB" dirty="0">
                <a:solidFill>
                  <a:srgbClr val="0000FF"/>
                </a:solidFill>
                <a:latin typeface="Arial" panose="020B0604020202020204" pitchFamily="34" charset="0"/>
                <a:cs typeface="Arial" panose="020B0604020202020204" pitchFamily="34" charset="0"/>
              </a:rPr>
              <a:t>Sow only them</a:t>
            </a:r>
            <a:r>
              <a:rPr lang="en-GB" dirty="0">
                <a:latin typeface="Arial" panose="020B0604020202020204" pitchFamily="34" charset="0"/>
                <a:cs typeface="Arial" panose="020B0604020202020204" pitchFamily="34" charset="0"/>
              </a:rPr>
              <a:t>. No need to sow all candidates; no waiting for e.g. their offspring’s performance in </a:t>
            </a:r>
            <a:r>
              <a:rPr lang="en-GB" dirty="0" err="1">
                <a:latin typeface="Arial" panose="020B0604020202020204" pitchFamily="34" charset="0"/>
                <a:cs typeface="Arial" panose="020B0604020202020204" pitchFamily="34" charset="0"/>
              </a:rPr>
              <a:t>repli-cated</a:t>
            </a:r>
            <a:r>
              <a:rPr lang="en-GB" dirty="0">
                <a:latin typeface="Arial" panose="020B0604020202020204" pitchFamily="34" charset="0"/>
                <a:cs typeface="Arial" panose="020B0604020202020204" pitchFamily="34" charset="0"/>
              </a:rPr>
              <a:t> field plots.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This haste-making side is the strong side of Genomic Selection</a:t>
            </a:r>
            <a:r>
              <a:rPr lang="en-GB" dirty="0">
                <a:latin typeface="Arial" panose="020B0604020202020204" pitchFamily="34" charset="0"/>
                <a:cs typeface="Arial" panose="020B0604020202020204" pitchFamily="34" charset="0"/>
              </a:rPr>
              <a:t>.</a:t>
            </a:r>
          </a:p>
        </p:txBody>
      </p:sp>
      <p:pic>
        <p:nvPicPr>
          <p:cNvPr id="1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420" y="4117829"/>
            <a:ext cx="2198378" cy="2610892"/>
          </a:xfrm>
          <a:prstGeom prst="rect">
            <a:avLst/>
          </a:prstGeom>
          <a:noFill/>
          <a:ln w="2857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9" name="TextBox 18"/>
          <p:cNvSpPr txBox="1"/>
          <p:nvPr/>
        </p:nvSpPr>
        <p:spPr>
          <a:xfrm rot="16200000">
            <a:off x="-2164391" y="3837409"/>
            <a:ext cx="479933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Candidates for your selection</a:t>
            </a:r>
          </a:p>
        </p:txBody>
      </p:sp>
      <p:sp>
        <p:nvSpPr>
          <p:cNvPr id="21" name="Pfeil nach unten 5"/>
          <p:cNvSpPr/>
          <p:nvPr/>
        </p:nvSpPr>
        <p:spPr>
          <a:xfrm rot="5400000">
            <a:off x="3316943" y="4118072"/>
            <a:ext cx="1261059" cy="3162692"/>
          </a:xfrm>
          <a:prstGeom prst="downArrow">
            <a:avLst/>
          </a:prstGeom>
          <a:gradFill flip="none" rotWithShape="1">
            <a:gsLst>
              <a:gs pos="0">
                <a:srgbClr val="FF5050"/>
              </a:gs>
              <a:gs pos="56000">
                <a:schemeClr val="accent1">
                  <a:lumMod val="20000"/>
                  <a:lumOff val="80000"/>
                  <a:shade val="67500"/>
                  <a:satMod val="115000"/>
                </a:schemeClr>
              </a:gs>
              <a:gs pos="100000">
                <a:srgbClr val="3C8ED8"/>
              </a:gs>
            </a:gsLst>
            <a:lin ang="0" scaled="0"/>
            <a:tileRect/>
          </a:gradFill>
          <a:ln w="57150">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2" name="Textfeld 3"/>
          <p:cNvSpPr txBox="1"/>
          <p:nvPr/>
        </p:nvSpPr>
        <p:spPr>
          <a:xfrm>
            <a:off x="2503568" y="5499517"/>
            <a:ext cx="3025253" cy="369332"/>
          </a:xfrm>
          <a:prstGeom prst="rect">
            <a:avLst/>
          </a:prstGeom>
          <a:noFill/>
          <a:ln>
            <a:noFill/>
          </a:ln>
        </p:spPr>
        <p:txBody>
          <a:bodyPr wrap="square" rtlCol="0">
            <a:spAutoFit/>
          </a:bodyPr>
          <a:lstStyle/>
          <a:p>
            <a:r>
              <a:rPr lang="en-GB" dirty="0">
                <a:latin typeface="Arial" panose="020B0604020202020204" pitchFamily="34" charset="0"/>
                <a:cs typeface="Arial" panose="020B0604020202020204" pitchFamily="34" charset="0"/>
              </a:rPr>
              <a:t>Trait values are predictions </a:t>
            </a:r>
          </a:p>
        </p:txBody>
      </p:sp>
      <p:sp>
        <p:nvSpPr>
          <p:cNvPr id="23" name="Pfeil nach unten 1"/>
          <p:cNvSpPr/>
          <p:nvPr/>
        </p:nvSpPr>
        <p:spPr>
          <a:xfrm>
            <a:off x="8271128" y="2643821"/>
            <a:ext cx="921720" cy="3224651"/>
          </a:xfrm>
          <a:prstGeom prst="downArrow">
            <a:avLst/>
          </a:prstGeom>
          <a:gradFill flip="none" rotWithShape="1">
            <a:gsLst>
              <a:gs pos="0">
                <a:schemeClr val="accent1">
                  <a:lumMod val="60000"/>
                  <a:lumOff val="40000"/>
                </a:schemeClr>
              </a:gs>
              <a:gs pos="17000">
                <a:schemeClr val="bg1">
                  <a:lumMod val="95000"/>
                  <a:shade val="67500"/>
                  <a:satMod val="115000"/>
                </a:schemeClr>
              </a:gs>
              <a:gs pos="100000">
                <a:schemeClr val="bg1">
                  <a:lumMod val="95000"/>
                  <a:shade val="100000"/>
                  <a:satMod val="115000"/>
                </a:scheme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Pfeil nach unten 5"/>
          <p:cNvSpPr/>
          <p:nvPr/>
        </p:nvSpPr>
        <p:spPr>
          <a:xfrm rot="5400000">
            <a:off x="7326739" y="4703841"/>
            <a:ext cx="921720" cy="1888553"/>
          </a:xfrm>
          <a:prstGeom prst="downArrow">
            <a:avLst/>
          </a:prstGeom>
          <a:gradFill flip="none" rotWithShape="1">
            <a:gsLst>
              <a:gs pos="68000">
                <a:schemeClr val="tx1">
                  <a:lumMod val="65000"/>
                  <a:lumOff val="35000"/>
                </a:schemeClr>
              </a:gs>
              <a:gs pos="100000">
                <a:schemeClr val="accent1">
                  <a:lumMod val="40000"/>
                  <a:lumOff val="60000"/>
                </a:schemeClr>
              </a:gs>
              <a:gs pos="100000">
                <a:schemeClr val="tx1">
                  <a:lumMod val="50000"/>
                  <a:lumOff val="50000"/>
                </a:schemeClr>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a:stretch>
            <a:fillRect/>
          </a:stretch>
        </p:blipFill>
        <p:spPr>
          <a:xfrm>
            <a:off x="430081" y="1762469"/>
            <a:ext cx="493276" cy="1800000"/>
          </a:xfrm>
          <a:prstGeom prst="rect">
            <a:avLst/>
          </a:prstGeom>
        </p:spPr>
      </p:pic>
      <p:sp>
        <p:nvSpPr>
          <p:cNvPr id="8" name="Rectangle 7"/>
          <p:cNvSpPr/>
          <p:nvPr/>
        </p:nvSpPr>
        <p:spPr>
          <a:xfrm>
            <a:off x="966247" y="1753042"/>
            <a:ext cx="325225" cy="18094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407720" y="1691233"/>
            <a:ext cx="740525" cy="4973636"/>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feld 2"/>
          <p:cNvSpPr txBox="1"/>
          <p:nvPr/>
        </p:nvSpPr>
        <p:spPr>
          <a:xfrm>
            <a:off x="440654" y="3720714"/>
            <a:ext cx="2161144"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new genotypes</a:t>
            </a:r>
          </a:p>
        </p:txBody>
      </p:sp>
      <p:sp>
        <p:nvSpPr>
          <p:cNvPr id="2" name="Rectangle 1"/>
          <p:cNvSpPr/>
          <p:nvPr/>
        </p:nvSpPr>
        <p:spPr>
          <a:xfrm>
            <a:off x="1288368" y="4117829"/>
            <a:ext cx="1110754" cy="2509214"/>
          </a:xfrm>
          <a:prstGeom prst="rect">
            <a:avLst/>
          </a:prstGeom>
          <a:noFill/>
          <a:ln w="3810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Triangle 4">
            <a:extLst>
              <a:ext uri="{FF2B5EF4-FFF2-40B4-BE49-F238E27FC236}">
                <a16:creationId xmlns:a16="http://schemas.microsoft.com/office/drawing/2014/main" id="{E3AE7A42-286A-4904-88A0-D5279FF0538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D3AEFE9-8585-40B3-B9B6-BCE4F8FEE29E}"/>
              </a:ext>
            </a:extLst>
          </p:cNvPr>
          <p:cNvSpPr txBox="1"/>
          <p:nvPr/>
        </p:nvSpPr>
        <p:spPr>
          <a:xfrm>
            <a:off x="4051003" y="6265419"/>
            <a:ext cx="1704513" cy="461665"/>
          </a:xfrm>
          <a:prstGeom prst="rect">
            <a:avLst/>
          </a:prstGeom>
          <a:noFill/>
        </p:spPr>
        <p:txBody>
          <a:bodyPr wrap="square" rtlCol="0">
            <a:spAutoFit/>
          </a:bodyPr>
          <a:lstStyle/>
          <a:p>
            <a:r>
              <a:rPr kumimoji="0" lang="en-GB" sz="2400" b="0" i="0" u="none" strike="noStrike" kern="1200" cap="none" spc="0" normalizeH="0" baseline="0" noProof="0" dirty="0">
                <a:ln>
                  <a:noFill/>
                </a:ln>
                <a:solidFill>
                  <a:srgbClr val="990033"/>
                </a:solidFill>
                <a:effectLst/>
                <a:uLnTx/>
                <a:uFillTx/>
                <a:latin typeface="Arial" panose="020B0604020202020204" pitchFamily="34" charset="0"/>
                <a:ea typeface="+mn-ea"/>
                <a:cs typeface="Arial" panose="020B0604020202020204" pitchFamily="34" charset="0"/>
              </a:rPr>
              <a:t>Application</a:t>
            </a:r>
            <a:endParaRPr lang="en-GB" dirty="0">
              <a:solidFill>
                <a:srgbClr val="990033"/>
              </a:solidFill>
            </a:endParaRPr>
          </a:p>
        </p:txBody>
      </p:sp>
    </p:spTree>
    <p:extLst>
      <p:ext uri="{BB962C8B-B14F-4D97-AF65-F5344CB8AC3E}">
        <p14:creationId xmlns:p14="http://schemas.microsoft.com/office/powerpoint/2010/main" val="335088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500"/>
                                        <p:tgtEl>
                                          <p:spTgt spid="24"/>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80">
                                          <p:stCondLst>
                                            <p:cond delay="0"/>
                                          </p:stCondLst>
                                        </p:cTn>
                                        <p:tgtEl>
                                          <p:spTgt spid="9"/>
                                        </p:tgtEl>
                                      </p:cBhvr>
                                    </p:animEffect>
                                    <p:anim calcmode="lin" valueType="num">
                                      <p:cBhvr>
                                        <p:cTn id="2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6" dur="26">
                                          <p:stCondLst>
                                            <p:cond delay="650"/>
                                          </p:stCondLst>
                                        </p:cTn>
                                        <p:tgtEl>
                                          <p:spTgt spid="9"/>
                                        </p:tgtEl>
                                      </p:cBhvr>
                                      <p:to x="100000" y="60000"/>
                                    </p:animScale>
                                    <p:animScale>
                                      <p:cBhvr>
                                        <p:cTn id="27" dur="166" decel="50000">
                                          <p:stCondLst>
                                            <p:cond delay="676"/>
                                          </p:stCondLst>
                                        </p:cTn>
                                        <p:tgtEl>
                                          <p:spTgt spid="9"/>
                                        </p:tgtEl>
                                      </p:cBhvr>
                                      <p:to x="100000" y="100000"/>
                                    </p:animScale>
                                    <p:animScale>
                                      <p:cBhvr>
                                        <p:cTn id="28" dur="26">
                                          <p:stCondLst>
                                            <p:cond delay="1312"/>
                                          </p:stCondLst>
                                        </p:cTn>
                                        <p:tgtEl>
                                          <p:spTgt spid="9"/>
                                        </p:tgtEl>
                                      </p:cBhvr>
                                      <p:to x="100000" y="80000"/>
                                    </p:animScale>
                                    <p:animScale>
                                      <p:cBhvr>
                                        <p:cTn id="29" dur="166" decel="50000">
                                          <p:stCondLst>
                                            <p:cond delay="1338"/>
                                          </p:stCondLst>
                                        </p:cTn>
                                        <p:tgtEl>
                                          <p:spTgt spid="9"/>
                                        </p:tgtEl>
                                      </p:cBhvr>
                                      <p:to x="100000" y="100000"/>
                                    </p:animScale>
                                    <p:animScale>
                                      <p:cBhvr>
                                        <p:cTn id="30" dur="26">
                                          <p:stCondLst>
                                            <p:cond delay="1642"/>
                                          </p:stCondLst>
                                        </p:cTn>
                                        <p:tgtEl>
                                          <p:spTgt spid="9"/>
                                        </p:tgtEl>
                                      </p:cBhvr>
                                      <p:to x="100000" y="90000"/>
                                    </p:animScale>
                                    <p:animScale>
                                      <p:cBhvr>
                                        <p:cTn id="31" dur="166" decel="50000">
                                          <p:stCondLst>
                                            <p:cond delay="1668"/>
                                          </p:stCondLst>
                                        </p:cTn>
                                        <p:tgtEl>
                                          <p:spTgt spid="9"/>
                                        </p:tgtEl>
                                      </p:cBhvr>
                                      <p:to x="100000" y="100000"/>
                                    </p:animScale>
                                    <p:animScale>
                                      <p:cBhvr>
                                        <p:cTn id="32" dur="26">
                                          <p:stCondLst>
                                            <p:cond delay="1808"/>
                                          </p:stCondLst>
                                        </p:cTn>
                                        <p:tgtEl>
                                          <p:spTgt spid="9"/>
                                        </p:tgtEl>
                                      </p:cBhvr>
                                      <p:to x="100000" y="95000"/>
                                    </p:animScale>
                                    <p:animScale>
                                      <p:cBhvr>
                                        <p:cTn id="33"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24"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199350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Ultra-famous </a:t>
            </a:r>
            <a:r>
              <a:rPr lang="en-GB" sz="2400">
                <a:latin typeface="Arial" panose="020B0604020202020204" pitchFamily="34" charset="0"/>
                <a:cs typeface="Arial" panose="020B0604020202020204" pitchFamily="34" charset="0"/>
              </a:rPr>
              <a:t>flow chart, </a:t>
            </a:r>
            <a:r>
              <a:rPr lang="en-GB" sz="2400" dirty="0">
                <a:latin typeface="Arial" panose="020B0604020202020204" pitchFamily="34" charset="0"/>
                <a:cs typeface="Arial" panose="020B0604020202020204" pitchFamily="34" charset="0"/>
              </a:rPr>
              <a:t>illustrating </a:t>
            </a:r>
            <a:r>
              <a:rPr lang="en-GB" sz="2400" dirty="0">
                <a:solidFill>
                  <a:srgbClr val="0000FF"/>
                </a:solidFill>
                <a:latin typeface="Arial" panose="020B0604020202020204" pitchFamily="34" charset="0"/>
                <a:cs typeface="Arial" panose="020B0604020202020204" pitchFamily="34" charset="0"/>
              </a:rPr>
              <a:t>Genomic Selection </a:t>
            </a:r>
            <a:r>
              <a:rPr lang="en-GB" sz="2400" dirty="0">
                <a:latin typeface="Arial" panose="020B0604020202020204" pitchFamily="34" charset="0"/>
                <a:cs typeface="Arial" panose="020B0604020202020204" pitchFamily="34" charset="0"/>
              </a:rPr>
              <a:t>(in Plant and Animal Breeding)</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25</a:t>
            </a:fld>
            <a:endParaRPr lang="en-US" sz="2400" dirty="0">
              <a:latin typeface="Arial" panose="020B0604020202020204" pitchFamily="34" charset="0"/>
              <a:cs typeface="Arial" panose="020B0604020202020204" pitchFamily="34" charset="0"/>
            </a:endParaRPr>
          </a:p>
        </p:txBody>
      </p:sp>
      <p:pic>
        <p:nvPicPr>
          <p:cNvPr id="11"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36893"/>
            <a:ext cx="9036496" cy="3760947"/>
          </a:xfrm>
          <a:prstGeom prst="rect">
            <a:avLst/>
          </a:prstGeom>
          <a:effectLst>
            <a:outerShdw blurRad="50800" dist="38100" dir="2700000" algn="tl" rotWithShape="0">
              <a:prstClr val="black">
                <a:alpha val="40000"/>
              </a:prstClr>
            </a:outerShdw>
          </a:effectLst>
        </p:spPr>
      </p:pic>
      <p:grpSp>
        <p:nvGrpSpPr>
          <p:cNvPr id="3" name="Gruppieren 2"/>
          <p:cNvGrpSpPr/>
          <p:nvPr/>
        </p:nvGrpSpPr>
        <p:grpSpPr>
          <a:xfrm>
            <a:off x="5024628" y="3610417"/>
            <a:ext cx="7040880" cy="1224136"/>
            <a:chOff x="107503" y="5445224"/>
            <a:chExt cx="6811767" cy="1224136"/>
          </a:xfrm>
        </p:grpSpPr>
        <p:pic>
          <p:nvPicPr>
            <p:cNvPr id="12" name="Picture 2"/>
            <p:cNvPicPr>
              <a:picLocks noChangeAspect="1"/>
            </p:cNvPicPr>
            <p:nvPr/>
          </p:nvPicPr>
          <p:blipFill>
            <a:blip r:embed="rId3"/>
            <a:stretch>
              <a:fillRect/>
            </a:stretch>
          </p:blipFill>
          <p:spPr>
            <a:xfrm>
              <a:off x="107503" y="5445224"/>
              <a:ext cx="6811767" cy="1224136"/>
            </a:xfrm>
            <a:prstGeom prst="rect">
              <a:avLst/>
            </a:prstGeom>
            <a:effectLst>
              <a:outerShdw blurRad="50800" dist="38100" dir="2700000" algn="tl" rotWithShape="0">
                <a:prstClr val="black">
                  <a:alpha val="40000"/>
                </a:prstClr>
              </a:outerShdw>
            </a:effectLst>
          </p:spPr>
        </p:pic>
        <p:sp>
          <p:nvSpPr>
            <p:cNvPr id="13" name="TextBox 3"/>
            <p:cNvSpPr txBox="1"/>
            <p:nvPr/>
          </p:nvSpPr>
          <p:spPr>
            <a:xfrm>
              <a:off x="5796137" y="5939988"/>
              <a:ext cx="7920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2009</a:t>
              </a:r>
              <a:endParaRPr lang="en-GB" dirty="0">
                <a:latin typeface="Arial" panose="020B0604020202020204" pitchFamily="34" charset="0"/>
                <a:cs typeface="Arial" panose="020B0604020202020204" pitchFamily="34" charset="0"/>
              </a:endParaRPr>
            </a:p>
          </p:txBody>
        </p:sp>
      </p:grpSp>
      <p:sp>
        <p:nvSpPr>
          <p:cNvPr id="14" name="Textfeld 13"/>
          <p:cNvSpPr txBox="1"/>
          <p:nvPr/>
        </p:nvSpPr>
        <p:spPr>
          <a:xfrm>
            <a:off x="72000" y="537351"/>
            <a:ext cx="11993508" cy="276998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Obviously, there is a </a:t>
            </a:r>
            <a:r>
              <a:rPr lang="en-GB" dirty="0">
                <a:solidFill>
                  <a:srgbClr val="C00000"/>
                </a:solidFill>
                <a:latin typeface="Arial" panose="020B0604020202020204" pitchFamily="34" charset="0"/>
                <a:cs typeface="Arial" panose="020B0604020202020204" pitchFamily="34" charset="0"/>
              </a:rPr>
              <a:t>Training Population </a:t>
            </a:r>
            <a:r>
              <a:rPr lang="en-GB" dirty="0">
                <a:latin typeface="Arial" panose="020B0604020202020204" pitchFamily="34" charset="0"/>
                <a:cs typeface="Arial" panose="020B0604020202020204" pitchFamily="34" charset="0"/>
              </a:rPr>
              <a:t>of genotypes and there is the ordinary </a:t>
            </a:r>
            <a:r>
              <a:rPr lang="en-GB" dirty="0">
                <a:solidFill>
                  <a:srgbClr val="0000FF"/>
                </a:solidFill>
                <a:latin typeface="Arial" panose="020B0604020202020204" pitchFamily="34" charset="0"/>
                <a:cs typeface="Arial" panose="020B0604020202020204" pitchFamily="34" charset="0"/>
              </a:rPr>
              <a:t>Breeding Material</a:t>
            </a:r>
            <a:r>
              <a:rPr lang="en-GB" dirty="0">
                <a:latin typeface="Arial" panose="020B0604020202020204" pitchFamily="34" charset="0"/>
                <a:cs typeface="Arial" panose="020B0604020202020204" pitchFamily="34" charset="0"/>
              </a:rPr>
              <a:t>. The Training Population of genotypes is used to Make a </a:t>
            </a:r>
            <a:r>
              <a:rPr lang="en-GB" dirty="0">
                <a:solidFill>
                  <a:srgbClr val="0000FF"/>
                </a:solidFill>
                <a:latin typeface="Arial" panose="020B0604020202020204" pitchFamily="34" charset="0"/>
                <a:cs typeface="Arial" panose="020B0604020202020204" pitchFamily="34" charset="0"/>
              </a:rPr>
              <a:t>Genomic-Selection Model</a:t>
            </a:r>
            <a:r>
              <a:rPr lang="en-GB" dirty="0">
                <a:latin typeface="Arial" panose="020B0604020202020204" pitchFamily="34" charset="0"/>
                <a:cs typeface="Arial" panose="020B0604020202020204" pitchFamily="34" charset="0"/>
              </a:rPr>
              <a:t>: With its DNA data (many thousands of SNP per genotype)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with data from trait assessment (phenotypic data). This means to construct Algebra and Algorithm for GP (Genomic Prediction). </a:t>
            </a:r>
            <a:r>
              <a:rPr lang="en-GB" dirty="0">
                <a:solidFill>
                  <a:schemeClr val="tx1">
                    <a:lumMod val="50000"/>
                    <a:lumOff val="50000"/>
                  </a:schemeClr>
                </a:solidFill>
                <a:latin typeface="Arial" panose="020B0604020202020204" pitchFamily="34" charset="0"/>
                <a:cs typeface="Arial" panose="020B0604020202020204" pitchFamily="34" charset="0"/>
              </a:rPr>
              <a:t>This step corresponds to the making-of-the-calibration in NIRS-analyses.</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GP Model </a:t>
            </a:r>
            <a:r>
              <a:rPr lang="en-GB" dirty="0">
                <a:latin typeface="Arial" panose="020B0604020202020204" pitchFamily="34" charset="0"/>
                <a:cs typeface="Arial" panose="020B0604020202020204" pitchFamily="34" charset="0"/>
              </a:rPr>
              <a:t>then is used to calculate from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DNA-data only</a:t>
            </a:r>
            <a:r>
              <a:rPr lang="en-GB" dirty="0">
                <a:latin typeface="Arial" panose="020B0604020202020204" pitchFamily="34" charset="0"/>
                <a:cs typeface="Arial" panose="020B0604020202020204" pitchFamily="34" charset="0"/>
              </a:rPr>
              <a:t> the so-called predictions (estimates) of the trait data of candidates (genotypes of the Breeding Material). Again: The </a:t>
            </a:r>
            <a:r>
              <a:rPr lang="en-GB" dirty="0">
                <a:solidFill>
                  <a:srgbClr val="0000FF"/>
                </a:solidFill>
                <a:latin typeface="Arial" panose="020B0604020202020204" pitchFamily="34" charset="0"/>
                <a:cs typeface="Arial" panose="020B0604020202020204" pitchFamily="34" charset="0"/>
              </a:rPr>
              <a:t>GP Model </a:t>
            </a:r>
            <a:r>
              <a:rPr lang="en-GB" dirty="0">
                <a:latin typeface="Arial" panose="020B0604020202020204" pitchFamily="34" charset="0"/>
                <a:cs typeface="Arial" panose="020B0604020202020204" pitchFamily="34" charset="0"/>
              </a:rPr>
              <a:t>plus SNP data of untested candidates suffice to predict trait values (performances) of these untested candidates. Such predicted values are then called GE</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V (Genomic Estimated </a:t>
            </a:r>
            <a:r>
              <a:rPr lang="en-GB" dirty="0">
                <a:solidFill>
                  <a:srgbClr val="0000FF"/>
                </a:solidFill>
                <a:latin typeface="Arial" panose="020B0604020202020204" pitchFamily="34" charset="0"/>
                <a:cs typeface="Arial" panose="020B0604020202020204" pitchFamily="34" charset="0"/>
              </a:rPr>
              <a:t>Breeding</a:t>
            </a:r>
            <a:r>
              <a:rPr lang="en-GB" dirty="0">
                <a:latin typeface="Arial" panose="020B0604020202020204" pitchFamily="34" charset="0"/>
                <a:cs typeface="Arial" panose="020B0604020202020204" pitchFamily="34" charset="0"/>
              </a:rPr>
              <a:t> Value) or GE</a:t>
            </a:r>
            <a:r>
              <a:rPr lang="en-GB" dirty="0">
                <a:solidFill>
                  <a:srgbClr val="0000FF"/>
                </a:solidFill>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V (Genomic Estimated </a:t>
            </a:r>
            <a:r>
              <a:rPr lang="en-GB" dirty="0">
                <a:solidFill>
                  <a:srgbClr val="0000FF"/>
                </a:solidFill>
                <a:latin typeface="Arial" panose="020B0604020202020204" pitchFamily="34" charset="0"/>
                <a:cs typeface="Arial" panose="020B0604020202020204" pitchFamily="34" charset="0"/>
              </a:rPr>
              <a:t>Genetic</a:t>
            </a:r>
            <a:r>
              <a:rPr lang="en-GB" dirty="0">
                <a:latin typeface="Arial" panose="020B0604020202020204" pitchFamily="34" charset="0"/>
                <a:cs typeface="Arial" panose="020B0604020202020204" pitchFamily="34" charset="0"/>
              </a:rPr>
              <a:t> Value).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GEBV or GEGV are used for selection. So, again: Select between candidates without ‘really’ testing them ;-)</a:t>
            </a:r>
          </a:p>
        </p:txBody>
      </p:sp>
      <p:sp>
        <p:nvSpPr>
          <p:cNvPr id="9" name="Right Triangle 4">
            <a:extLst>
              <a:ext uri="{FF2B5EF4-FFF2-40B4-BE49-F238E27FC236}">
                <a16:creationId xmlns:a16="http://schemas.microsoft.com/office/drawing/2014/main" id="{C4431F18-8532-4595-872F-74EDC4CE0AD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9137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011917" y="1704519"/>
            <a:ext cx="6074532"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X-axis: Data to train the model was from N=185 inbred lines tested in 11 field traits (between 2005 and 2022; Göttingen). Predictions are displayed on X-axis.</a:t>
            </a:r>
          </a:p>
          <a:p>
            <a:endParaRPr lang="en-GB" dirty="0">
              <a:latin typeface="Arial" panose="020B0604020202020204" pitchFamily="34" charset="0"/>
              <a:cs typeface="Arial" panose="020B0604020202020204" pitchFamily="34" charset="0"/>
            </a:endParaRPr>
          </a:p>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 Data to </a:t>
            </a:r>
            <a:r>
              <a:rPr lang="en-GB" dirty="0">
                <a:solidFill>
                  <a:srgbClr val="FF0000"/>
                </a:solidFill>
                <a:latin typeface="Arial" panose="020B0604020202020204" pitchFamily="34" charset="0"/>
                <a:cs typeface="Arial" panose="020B0604020202020204" pitchFamily="34" charset="0"/>
              </a:rPr>
              <a:t>validate</a:t>
            </a:r>
            <a:r>
              <a:rPr lang="en-GB" dirty="0">
                <a:solidFill>
                  <a:schemeClr val="tx1">
                    <a:lumMod val="50000"/>
                    <a:lumOff val="50000"/>
                  </a:schemeClr>
                </a:solidFill>
                <a:latin typeface="Arial" panose="020B0604020202020204" pitchFamily="34" charset="0"/>
                <a:cs typeface="Arial" panose="020B0604020202020204" pitchFamily="34" charset="0"/>
              </a:rPr>
              <a:t> the Model (the Genomic Predicted results) was from ex-trial seed from the same inbred lines tested in another 7 environments (between 2006 and 2021, Göttingen).</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Ex-trial seed of each inbred lines contains about 70-90% seed of the inbred line itself and about 10-30% hybrid seed, with any of the other 184 inbred lines as pollinator. Shares of such hybrids in offspring (</a:t>
            </a:r>
            <a:r>
              <a:rPr lang="en-GB" dirty="0">
                <a:solidFill>
                  <a:srgbClr val="FF0000"/>
                </a:solidFill>
                <a:latin typeface="Arial" panose="020B0604020202020204" pitchFamily="34" charset="0"/>
                <a:cs typeface="Arial" panose="020B0604020202020204" pitchFamily="34" charset="0"/>
              </a:rPr>
              <a:t>Y</a:t>
            </a:r>
            <a:r>
              <a:rPr lang="en-GB" dirty="0">
                <a:latin typeface="Arial" panose="020B0604020202020204" pitchFamily="34" charset="0"/>
                <a:cs typeface="Arial" panose="020B0604020202020204" pitchFamily="34" charset="0"/>
              </a:rPr>
              <a:t>-axis) are unknown and depend on genotype and season.</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In breeding application, one would of course, when applying the model, not predict candidates that are al-ready phenotyped. This  is done here for </a:t>
            </a:r>
            <a:r>
              <a:rPr lang="en-GB" dirty="0">
                <a:solidFill>
                  <a:srgbClr val="FF0000"/>
                </a:solidFill>
                <a:latin typeface="Arial" panose="020B0604020202020204" pitchFamily="34" charset="0"/>
                <a:cs typeface="Arial" panose="020B0604020202020204" pitchFamily="34" charset="0"/>
              </a:rPr>
              <a:t>validation</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pic>
        <p:nvPicPr>
          <p:cNvPr id="2" name="Picture 1"/>
          <p:cNvPicPr>
            <a:picLocks noChangeAspect="1"/>
          </p:cNvPicPr>
          <p:nvPr/>
        </p:nvPicPr>
        <p:blipFill>
          <a:blip r:embed="rId2"/>
          <a:stretch>
            <a:fillRect/>
          </a:stretch>
        </p:blipFill>
        <p:spPr>
          <a:xfrm>
            <a:off x="69027" y="1613855"/>
            <a:ext cx="5760000" cy="5184652"/>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6011917" y="1058328"/>
            <a:ext cx="611321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Windhorst</a:t>
            </a:r>
            <a:r>
              <a:rPr lang="en-GB" dirty="0">
                <a:latin typeface="Arial" panose="020B0604020202020204" pitchFamily="34" charset="0"/>
                <a:cs typeface="Arial" panose="020B0604020202020204" pitchFamily="34" charset="0"/>
              </a:rPr>
              <a:t> and </a:t>
            </a:r>
            <a:r>
              <a:rPr lang="en-GB">
                <a:latin typeface="Arial" panose="020B0604020202020204" pitchFamily="34" charset="0"/>
                <a:cs typeface="Arial" panose="020B0604020202020204" pitchFamily="34" charset="0"/>
              </a:rPr>
              <a:t>Link 2024, Poster 21, </a:t>
            </a:r>
            <a:r>
              <a:rPr lang="en-GB" dirty="0">
                <a:latin typeface="Arial" panose="020B0604020202020204" pitchFamily="34" charset="0"/>
                <a:cs typeface="Arial" panose="020B0604020202020204" pitchFamily="34" charset="0"/>
              </a:rPr>
              <a:t>GPZ </a:t>
            </a:r>
            <a:r>
              <a:rPr lang="en-GB" dirty="0" err="1">
                <a:latin typeface="Arial" panose="020B0604020202020204" pitchFamily="34" charset="0"/>
                <a:cs typeface="Arial" panose="020B0604020202020204" pitchFamily="34" charset="0"/>
              </a:rPr>
              <a:t>Geisenheim</a:t>
            </a:r>
            <a:endParaRPr lang="en-GB" dirty="0">
              <a:latin typeface="Arial" panose="020B0604020202020204" pitchFamily="34" charset="0"/>
              <a:cs typeface="Arial" panose="020B0604020202020204" pitchFamily="34" charset="0"/>
            </a:endParaRPr>
          </a:p>
        </p:txBody>
      </p:sp>
      <p:sp>
        <p:nvSpPr>
          <p:cNvPr id="11" name="TextBox 10"/>
          <p:cNvSpPr txBox="1"/>
          <p:nvPr/>
        </p:nvSpPr>
        <p:spPr>
          <a:xfrm>
            <a:off x="563030" y="6413500"/>
            <a:ext cx="5143501"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Genomic prediction for begin of flowering (days)</a:t>
            </a:r>
          </a:p>
        </p:txBody>
      </p:sp>
      <p:sp>
        <p:nvSpPr>
          <p:cNvPr id="13" name="TextBox 12"/>
          <p:cNvSpPr txBox="1"/>
          <p:nvPr/>
        </p:nvSpPr>
        <p:spPr>
          <a:xfrm>
            <a:off x="59267" y="33864"/>
            <a:ext cx="12065863" cy="1015663"/>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Genomic Selection  </a:t>
            </a:r>
            <a:r>
              <a:rPr lang="en-GB" sz="2400" dirty="0">
                <a:latin typeface="Arial" panose="020B0604020202020204" pitchFamily="34" charset="0"/>
                <a:cs typeface="Arial" panose="020B0604020202020204" pitchFamily="34" charset="0"/>
              </a:rPr>
              <a:t>(begin of flowering of winter faba bean).</a:t>
            </a:r>
          </a:p>
          <a:p>
            <a:r>
              <a:rPr lang="en-GB" dirty="0">
                <a:latin typeface="Arial" panose="020B0604020202020204" pitchFamily="34" charset="0"/>
                <a:cs typeface="Arial" panose="020B0604020202020204" pitchFamily="34" charset="0"/>
              </a:rPr>
              <a:t>X-axis: Genomically predicted performance (flowering time) </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 Phenotypic data from outcrossed offspring (to </a:t>
            </a:r>
            <a:r>
              <a:rPr lang="en-GB" dirty="0">
                <a:solidFill>
                  <a:srgbClr val="FF0000"/>
                </a:solidFill>
                <a:latin typeface="Arial" panose="020B0604020202020204" pitchFamily="34" charset="0"/>
                <a:cs typeface="Arial" panose="020B0604020202020204" pitchFamily="34" charset="0"/>
              </a:rPr>
              <a:t>validate</a:t>
            </a:r>
            <a:r>
              <a:rPr lang="en-GB" dirty="0">
                <a:solidFill>
                  <a:schemeClr val="tx1">
                    <a:lumMod val="50000"/>
                    <a:lumOff val="50000"/>
                  </a:schemeClr>
                </a:solidFill>
                <a:latin typeface="Arial" panose="020B0604020202020204" pitchFamily="34" charset="0"/>
                <a:cs typeface="Arial" panose="020B0604020202020204" pitchFamily="34" charset="0"/>
              </a:rPr>
              <a:t> the ‘predictive ability’ of the model).</a:t>
            </a:r>
          </a:p>
        </p:txBody>
      </p:sp>
      <p:sp>
        <p:nvSpPr>
          <p:cNvPr id="14" name="TextBox 13"/>
          <p:cNvSpPr txBox="1"/>
          <p:nvPr/>
        </p:nvSpPr>
        <p:spPr>
          <a:xfrm rot="16200000">
            <a:off x="-1559053" y="3641470"/>
            <a:ext cx="3596735" cy="369332"/>
          </a:xfrm>
          <a:prstGeom prst="rect">
            <a:avLst/>
          </a:prstGeom>
          <a:solidFill>
            <a:schemeClr val="bg1"/>
          </a:solid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Begin </a:t>
            </a:r>
            <a:r>
              <a:rPr lang="en-GB">
                <a:solidFill>
                  <a:schemeClr val="tx1">
                    <a:lumMod val="50000"/>
                    <a:lumOff val="50000"/>
                  </a:schemeClr>
                </a:solidFill>
                <a:latin typeface="Arial" panose="020B0604020202020204" pitchFamily="34" charset="0"/>
                <a:cs typeface="Arial" panose="020B0604020202020204" pitchFamily="34" charset="0"/>
              </a:rPr>
              <a:t>of flowering, </a:t>
            </a:r>
            <a:r>
              <a:rPr lang="en-GB" dirty="0">
                <a:solidFill>
                  <a:schemeClr val="tx1">
                    <a:lumMod val="50000"/>
                    <a:lumOff val="50000"/>
                  </a:schemeClr>
                </a:solidFill>
                <a:latin typeface="Arial" panose="020B0604020202020204" pitchFamily="34" charset="0"/>
                <a:cs typeface="Arial" panose="020B0604020202020204" pitchFamily="34" charset="0"/>
              </a:rPr>
              <a:t>offspring</a:t>
            </a:r>
          </a:p>
        </p:txBody>
      </p:sp>
      <p:sp>
        <p:nvSpPr>
          <p:cNvPr id="10" name="Textfeld 9"/>
          <p:cNvSpPr txBox="1"/>
          <p:nvPr/>
        </p:nvSpPr>
        <p:spPr>
          <a:xfrm>
            <a:off x="11535762" y="5346396"/>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a:stretch>
            <a:fillRect/>
          </a:stretch>
        </p:blipFill>
        <p:spPr>
          <a:xfrm>
            <a:off x="4177556" y="4555760"/>
            <a:ext cx="1651471" cy="1500390"/>
          </a:xfrm>
          <a:prstGeom prst="rect">
            <a:avLst/>
          </a:prstGeom>
          <a:effectLst>
            <a:outerShdw blurRad="50800" dist="38100" dir="2700000" algn="tl" rotWithShape="0">
              <a:prstClr val="black">
                <a:alpha val="40000"/>
              </a:prstClr>
            </a:outerShdw>
          </a:effectLst>
        </p:spPr>
      </p:pic>
      <p:sp>
        <p:nvSpPr>
          <p:cNvPr id="4" name="TextBox 3"/>
          <p:cNvSpPr txBox="1"/>
          <p:nvPr/>
        </p:nvSpPr>
        <p:spPr>
          <a:xfrm rot="16200000">
            <a:off x="-202852" y="1489278"/>
            <a:ext cx="9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a:t>
            </a:r>
            <a:endParaRPr lang="en-GB" dirty="0"/>
          </a:p>
        </p:txBody>
      </p:sp>
      <p:sp>
        <p:nvSpPr>
          <p:cNvPr id="3" name="TextBox 2"/>
          <p:cNvSpPr txBox="1"/>
          <p:nvPr/>
        </p:nvSpPr>
        <p:spPr>
          <a:xfrm>
            <a:off x="4230623" y="4271496"/>
            <a:ext cx="159105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Thomé,</a:t>
            </a:r>
            <a:r>
              <a:rPr lang="en-GB" dirty="0">
                <a:latin typeface="Arial" panose="020B0604020202020204" pitchFamily="34" charset="0"/>
                <a:cs typeface="Arial" panose="020B0604020202020204" pitchFamily="34" charset="0"/>
              </a:rPr>
              <a:t> 1885</a:t>
            </a:r>
          </a:p>
        </p:txBody>
      </p:sp>
      <p:sp>
        <p:nvSpPr>
          <p:cNvPr id="5" name="TextBox 4">
            <a:extLst>
              <a:ext uri="{FF2B5EF4-FFF2-40B4-BE49-F238E27FC236}">
                <a16:creationId xmlns:a16="http://schemas.microsoft.com/office/drawing/2014/main" id="{22F312CB-613D-4BCB-A442-CF49D30AA956}"/>
              </a:ext>
            </a:extLst>
          </p:cNvPr>
          <p:cNvSpPr txBox="1"/>
          <p:nvPr/>
        </p:nvSpPr>
        <p:spPr>
          <a:xfrm>
            <a:off x="1255534" y="2113200"/>
            <a:ext cx="915055" cy="353943"/>
          </a:xfrm>
          <a:prstGeom prst="rect">
            <a:avLst/>
          </a:prstGeom>
          <a:noFill/>
        </p:spPr>
        <p:txBody>
          <a:bodyPr wrap="square" rtlCol="0">
            <a:spAutoFit/>
          </a:bodyPr>
          <a:lstStyle/>
          <a:p>
            <a:r>
              <a:rPr lang="en-GB" sz="1700" dirty="0">
                <a:solidFill>
                  <a:schemeClr val="tx1">
                    <a:lumMod val="50000"/>
                    <a:lumOff val="50000"/>
                  </a:schemeClr>
                </a:solidFill>
                <a:latin typeface="Arial" panose="020B0604020202020204" pitchFamily="34" charset="0"/>
                <a:cs typeface="Arial" panose="020B0604020202020204" pitchFamily="34" charset="0"/>
              </a:rPr>
              <a:t>r=0.84</a:t>
            </a:r>
          </a:p>
        </p:txBody>
      </p:sp>
    </p:spTree>
    <p:extLst>
      <p:ext uri="{BB962C8B-B14F-4D97-AF65-F5344CB8AC3E}">
        <p14:creationId xmlns:p14="http://schemas.microsoft.com/office/powerpoint/2010/main" val="97022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027" y="1613855"/>
            <a:ext cx="5760000" cy="5184652"/>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6387588" y="1459557"/>
            <a:ext cx="5737542" cy="5360115"/>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6365130" y="1058328"/>
            <a:ext cx="5760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Windhorst</a:t>
            </a:r>
            <a:r>
              <a:rPr lang="en-GB" dirty="0">
                <a:latin typeface="Arial" panose="020B0604020202020204" pitchFamily="34" charset="0"/>
                <a:cs typeface="Arial" panose="020B0604020202020204" pitchFamily="34" charset="0"/>
              </a:rPr>
              <a:t> and </a:t>
            </a:r>
            <a:r>
              <a:rPr lang="en-GB">
                <a:latin typeface="Arial" panose="020B0604020202020204" pitchFamily="34" charset="0"/>
                <a:cs typeface="Arial" panose="020B0604020202020204" pitchFamily="34" charset="0"/>
              </a:rPr>
              <a:t>Link 2024, Poster 21, </a:t>
            </a:r>
            <a:r>
              <a:rPr lang="en-GB" dirty="0">
                <a:latin typeface="Arial" panose="020B0604020202020204" pitchFamily="34" charset="0"/>
                <a:cs typeface="Arial" panose="020B0604020202020204" pitchFamily="34" charset="0"/>
              </a:rPr>
              <a:t>GPZ </a:t>
            </a:r>
            <a:r>
              <a:rPr lang="en-GB" dirty="0" err="1">
                <a:latin typeface="Arial" panose="020B0604020202020204" pitchFamily="34" charset="0"/>
                <a:cs typeface="Arial" panose="020B0604020202020204" pitchFamily="34" charset="0"/>
              </a:rPr>
              <a:t>Geisenheim</a:t>
            </a:r>
            <a:endParaRPr lang="en-GB" dirty="0">
              <a:latin typeface="Arial" panose="020B0604020202020204" pitchFamily="34" charset="0"/>
              <a:cs typeface="Arial" panose="020B0604020202020204" pitchFamily="34" charset="0"/>
            </a:endParaRPr>
          </a:p>
        </p:txBody>
      </p:sp>
      <p:sp>
        <p:nvSpPr>
          <p:cNvPr id="11" name="TextBox 10"/>
          <p:cNvSpPr txBox="1"/>
          <p:nvPr/>
        </p:nvSpPr>
        <p:spPr>
          <a:xfrm>
            <a:off x="563030" y="6413500"/>
            <a:ext cx="5143501"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Genomic prediction for begin of flowering (days)</a:t>
            </a:r>
          </a:p>
        </p:txBody>
      </p:sp>
      <p:sp>
        <p:nvSpPr>
          <p:cNvPr id="13" name="TextBox 12"/>
          <p:cNvSpPr txBox="1"/>
          <p:nvPr/>
        </p:nvSpPr>
        <p:spPr>
          <a:xfrm>
            <a:off x="59267" y="33864"/>
            <a:ext cx="12065863" cy="1015663"/>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Genomic Prediction </a:t>
            </a:r>
            <a:r>
              <a:rPr lang="en-GB" sz="2400" dirty="0">
                <a:latin typeface="Arial" panose="020B0604020202020204" pitchFamily="34" charset="0"/>
                <a:cs typeface="Arial" panose="020B0604020202020204" pitchFamily="34" charset="0"/>
              </a:rPr>
              <a:t>(begin of flowering and grain yield of winter faba bean).</a:t>
            </a:r>
          </a:p>
          <a:p>
            <a:r>
              <a:rPr lang="en-GB" dirty="0">
                <a:latin typeface="Arial" panose="020B0604020202020204" pitchFamily="34" charset="0"/>
                <a:cs typeface="Arial" panose="020B0604020202020204" pitchFamily="34" charset="0"/>
              </a:rPr>
              <a:t>X-axis: Genomically predicted performance (trained from inbred lines results, E=11)</a:t>
            </a:r>
          </a:p>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 Data from outcrossed offspring (</a:t>
            </a:r>
            <a:r>
              <a:rPr lang="en-GB">
                <a:solidFill>
                  <a:schemeClr val="tx1">
                    <a:lumMod val="50000"/>
                    <a:lumOff val="50000"/>
                  </a:schemeClr>
                </a:solidFill>
                <a:latin typeface="Arial" panose="020B0604020202020204" pitchFamily="34" charset="0"/>
                <a:cs typeface="Arial" panose="020B0604020202020204" pitchFamily="34" charset="0"/>
              </a:rPr>
              <a:t>further E=7; </a:t>
            </a:r>
            <a:r>
              <a:rPr lang="en-GB" dirty="0">
                <a:solidFill>
                  <a:schemeClr val="tx1">
                    <a:lumMod val="50000"/>
                    <a:lumOff val="50000"/>
                  </a:schemeClr>
                </a:solidFill>
                <a:latin typeface="Arial" panose="020B0604020202020204" pitchFamily="34" charset="0"/>
                <a:cs typeface="Arial" panose="020B0604020202020204" pitchFamily="34" charset="0"/>
              </a:rPr>
              <a:t>to </a:t>
            </a:r>
            <a:r>
              <a:rPr lang="en-GB" dirty="0">
                <a:solidFill>
                  <a:srgbClr val="FF0000"/>
                </a:solidFill>
                <a:latin typeface="Arial" panose="020B0604020202020204" pitchFamily="34" charset="0"/>
                <a:cs typeface="Arial" panose="020B0604020202020204" pitchFamily="34" charset="0"/>
              </a:rPr>
              <a:t>validate</a:t>
            </a:r>
            <a:r>
              <a:rPr lang="en-GB" dirty="0">
                <a:solidFill>
                  <a:schemeClr val="tx1">
                    <a:lumMod val="50000"/>
                    <a:lumOff val="50000"/>
                  </a:schemeClr>
                </a:solidFill>
                <a:latin typeface="Arial" panose="020B0604020202020204" pitchFamily="34" charset="0"/>
                <a:cs typeface="Arial" panose="020B0604020202020204" pitchFamily="34" charset="0"/>
              </a:rPr>
              <a:t> the prediction).</a:t>
            </a:r>
          </a:p>
        </p:txBody>
      </p:sp>
      <p:sp>
        <p:nvSpPr>
          <p:cNvPr id="14" name="TextBox 13"/>
          <p:cNvSpPr txBox="1"/>
          <p:nvPr/>
        </p:nvSpPr>
        <p:spPr>
          <a:xfrm rot="16200000">
            <a:off x="-1559053" y="3641470"/>
            <a:ext cx="3596735" cy="369332"/>
          </a:xfrm>
          <a:prstGeom prst="rect">
            <a:avLst/>
          </a:prstGeom>
          <a:solidFill>
            <a:schemeClr val="bg1"/>
          </a:solid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Begin </a:t>
            </a:r>
            <a:r>
              <a:rPr lang="en-GB">
                <a:solidFill>
                  <a:schemeClr val="tx1">
                    <a:lumMod val="50000"/>
                    <a:lumOff val="50000"/>
                  </a:schemeClr>
                </a:solidFill>
                <a:latin typeface="Arial" panose="020B0604020202020204" pitchFamily="34" charset="0"/>
                <a:cs typeface="Arial" panose="020B0604020202020204" pitchFamily="34" charset="0"/>
              </a:rPr>
              <a:t>of flowering, </a:t>
            </a:r>
            <a:r>
              <a:rPr lang="en-GB" dirty="0">
                <a:solidFill>
                  <a:schemeClr val="tx1">
                    <a:lumMod val="50000"/>
                    <a:lumOff val="50000"/>
                  </a:schemeClr>
                </a:solidFill>
                <a:latin typeface="Arial" panose="020B0604020202020204" pitchFamily="34" charset="0"/>
                <a:cs typeface="Arial" panose="020B0604020202020204" pitchFamily="34" charset="0"/>
              </a:rPr>
              <a:t>offspring</a:t>
            </a:r>
          </a:p>
        </p:txBody>
      </p:sp>
      <p:sp>
        <p:nvSpPr>
          <p:cNvPr id="15" name="TextBox 14"/>
          <p:cNvSpPr txBox="1"/>
          <p:nvPr/>
        </p:nvSpPr>
        <p:spPr>
          <a:xfrm rot="16200000">
            <a:off x="4735874" y="3793870"/>
            <a:ext cx="3596735" cy="369332"/>
          </a:xfrm>
          <a:prstGeom prst="rect">
            <a:avLst/>
          </a:prstGeom>
          <a:solidFill>
            <a:schemeClr val="bg1"/>
          </a:solidFill>
        </p:spPr>
        <p:txBody>
          <a:bodyPr wrap="square" rtlCol="0">
            <a:spAutoFit/>
          </a:bodyPr>
          <a:lstStyle/>
          <a:p>
            <a:pPr algn="ctr"/>
            <a:r>
              <a:rPr lang="en-GB">
                <a:solidFill>
                  <a:schemeClr val="tx1">
                    <a:lumMod val="50000"/>
                    <a:lumOff val="50000"/>
                  </a:schemeClr>
                </a:solidFill>
                <a:latin typeface="Arial" panose="020B0604020202020204" pitchFamily="34" charset="0"/>
                <a:cs typeface="Arial" panose="020B0604020202020204" pitchFamily="34" charset="0"/>
              </a:rPr>
              <a:t>Grain yield, </a:t>
            </a:r>
            <a:r>
              <a:rPr lang="en-GB" dirty="0">
                <a:solidFill>
                  <a:schemeClr val="tx1">
                    <a:lumMod val="50000"/>
                    <a:lumOff val="50000"/>
                  </a:schemeClr>
                </a:solidFill>
                <a:latin typeface="Arial" panose="020B0604020202020204" pitchFamily="34" charset="0"/>
                <a:cs typeface="Arial" panose="020B0604020202020204" pitchFamily="34" charset="0"/>
              </a:rPr>
              <a:t>offspring</a:t>
            </a:r>
          </a:p>
        </p:txBody>
      </p:sp>
      <p:sp>
        <p:nvSpPr>
          <p:cNvPr id="16" name="TextBox 15"/>
          <p:cNvSpPr txBox="1"/>
          <p:nvPr/>
        </p:nvSpPr>
        <p:spPr>
          <a:xfrm>
            <a:off x="7145825" y="6405033"/>
            <a:ext cx="455506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Genomic prediction for grain yield (</a:t>
            </a:r>
            <a:r>
              <a:rPr lang="en-GB" dirty="0" err="1">
                <a:latin typeface="Arial" panose="020B0604020202020204" pitchFamily="34" charset="0"/>
                <a:cs typeface="Arial" panose="020B0604020202020204" pitchFamily="34" charset="0"/>
              </a:rPr>
              <a:t>dt</a:t>
            </a:r>
            <a:r>
              <a:rPr lang="en-GB" dirty="0">
                <a:latin typeface="Arial" panose="020B0604020202020204" pitchFamily="34" charset="0"/>
                <a:cs typeface="Arial" panose="020B0604020202020204" pitchFamily="34" charset="0"/>
              </a:rPr>
              <a:t>/ha)</a:t>
            </a:r>
          </a:p>
        </p:txBody>
      </p:sp>
      <p:sp>
        <p:nvSpPr>
          <p:cNvPr id="10" name="Textfeld 9"/>
          <p:cNvSpPr txBox="1"/>
          <p:nvPr/>
        </p:nvSpPr>
        <p:spPr>
          <a:xfrm>
            <a:off x="11574443" y="3386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a:stretch>
            <a:fillRect/>
          </a:stretch>
        </p:blipFill>
        <p:spPr>
          <a:xfrm>
            <a:off x="4177556" y="4555760"/>
            <a:ext cx="1651471" cy="1500390"/>
          </a:xfrm>
          <a:prstGeom prst="rect">
            <a:avLst/>
          </a:prstGeom>
          <a:effectLst>
            <a:outerShdw blurRad="50800" dist="38100" dir="2700000" algn="tl" rotWithShape="0">
              <a:prstClr val="black">
                <a:alpha val="40000"/>
              </a:prstClr>
            </a:outerShdw>
          </a:effectLst>
        </p:spPr>
      </p:pic>
      <p:sp>
        <p:nvSpPr>
          <p:cNvPr id="4" name="TextBox 3"/>
          <p:cNvSpPr txBox="1"/>
          <p:nvPr/>
        </p:nvSpPr>
        <p:spPr>
          <a:xfrm rot="16200000">
            <a:off x="-202852" y="1489278"/>
            <a:ext cx="9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a:t>
            </a:r>
            <a:endParaRPr lang="en-GB" dirty="0"/>
          </a:p>
        </p:txBody>
      </p:sp>
      <p:sp>
        <p:nvSpPr>
          <p:cNvPr id="18" name="TextBox 17"/>
          <p:cNvSpPr txBox="1"/>
          <p:nvPr/>
        </p:nvSpPr>
        <p:spPr>
          <a:xfrm rot="16200000">
            <a:off x="6337592" y="1785613"/>
            <a:ext cx="9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a:t>
            </a:r>
            <a:endParaRPr lang="en-GB" dirty="0"/>
          </a:p>
        </p:txBody>
      </p:sp>
      <p:sp>
        <p:nvSpPr>
          <p:cNvPr id="19" name="TextBox 18"/>
          <p:cNvSpPr txBox="1"/>
          <p:nvPr/>
        </p:nvSpPr>
        <p:spPr>
          <a:xfrm>
            <a:off x="4230623" y="4271496"/>
            <a:ext cx="159105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Thomé,</a:t>
            </a:r>
            <a:r>
              <a:rPr lang="en-GB" dirty="0">
                <a:latin typeface="Arial" panose="020B0604020202020204" pitchFamily="34" charset="0"/>
                <a:cs typeface="Arial" panose="020B0604020202020204" pitchFamily="34" charset="0"/>
              </a:rPr>
              <a:t> 1885</a:t>
            </a:r>
          </a:p>
        </p:txBody>
      </p:sp>
      <p:grpSp>
        <p:nvGrpSpPr>
          <p:cNvPr id="8" name="Group 7"/>
          <p:cNvGrpSpPr/>
          <p:nvPr/>
        </p:nvGrpSpPr>
        <p:grpSpPr>
          <a:xfrm>
            <a:off x="9389213" y="4206181"/>
            <a:ext cx="2729484" cy="1825752"/>
            <a:chOff x="9389213" y="4206181"/>
            <a:chExt cx="2729484" cy="1825752"/>
          </a:xfrm>
        </p:grpSpPr>
        <p:pic>
          <p:nvPicPr>
            <p:cNvPr id="6" name="Picture 5"/>
            <p:cNvPicPr>
              <a:picLocks noChangeAspect="1"/>
            </p:cNvPicPr>
            <p:nvPr/>
          </p:nvPicPr>
          <p:blipFill>
            <a:blip r:embed="rId5"/>
            <a:stretch>
              <a:fillRect/>
            </a:stretch>
          </p:blipFill>
          <p:spPr>
            <a:xfrm>
              <a:off x="9389213" y="4206181"/>
              <a:ext cx="2729484" cy="1825752"/>
            </a:xfrm>
            <a:prstGeom prst="rect">
              <a:avLst/>
            </a:prstGeom>
            <a:effectLst>
              <a:outerShdw blurRad="50800" dist="38100" dir="2700000" algn="tl" rotWithShape="0">
                <a:prstClr val="black">
                  <a:alpha val="40000"/>
                </a:prstClr>
              </a:outerShdw>
            </a:effectLst>
          </p:spPr>
        </p:pic>
        <p:sp>
          <p:nvSpPr>
            <p:cNvPr id="20" name="TextBox 19"/>
            <p:cNvSpPr txBox="1"/>
            <p:nvPr/>
          </p:nvSpPr>
          <p:spPr>
            <a:xfrm>
              <a:off x="9983387" y="4206181"/>
              <a:ext cx="159105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Windhorst</a:t>
              </a:r>
            </a:p>
          </p:txBody>
        </p:sp>
      </p:grpSp>
    </p:spTree>
    <p:extLst>
      <p:ext uri="{BB962C8B-B14F-4D97-AF65-F5344CB8AC3E}">
        <p14:creationId xmlns:p14="http://schemas.microsoft.com/office/powerpoint/2010/main" val="2784497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6963266" y="80908"/>
            <a:ext cx="5145214"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Genomic Prediction is not mainly useful to find </a:t>
            </a:r>
            <a:r>
              <a:rPr lang="en-GB" sz="2400" dirty="0">
                <a:solidFill>
                  <a:srgbClr val="0000FF"/>
                </a:solidFill>
                <a:latin typeface="Arial" panose="020B0604020202020204" pitchFamily="34" charset="0"/>
                <a:cs typeface="Arial" panose="020B0604020202020204" pitchFamily="34" charset="0"/>
              </a:rPr>
              <a:t>the ‚best‘ one </a:t>
            </a:r>
            <a:r>
              <a:rPr lang="en-GB" sz="2400" dirty="0">
                <a:latin typeface="Arial" panose="020B0604020202020204" pitchFamily="34" charset="0"/>
                <a:cs typeface="Arial" panose="020B0604020202020204" pitchFamily="34" charset="0"/>
              </a:rPr>
              <a:t>– here the </a:t>
            </a:r>
            <a:r>
              <a:rPr lang="en-GB" sz="2400" dirty="0">
                <a:solidFill>
                  <a:srgbClr val="0000FF"/>
                </a:solidFill>
                <a:latin typeface="Arial" panose="020B0604020202020204" pitchFamily="34" charset="0"/>
                <a:cs typeface="Arial" panose="020B0604020202020204" pitchFamily="34" charset="0"/>
              </a:rPr>
              <a:t>best one</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Y-axis</a:t>
            </a:r>
            <a:r>
              <a:rPr lang="en-GB" sz="2400" dirty="0">
                <a:latin typeface="Arial" panose="020B0604020202020204" pitchFamily="34" charset="0"/>
                <a:cs typeface="Arial" panose="020B0604020202020204" pitchFamily="34" charset="0"/>
              </a:rPr>
              <a:t>) is, admittedly, no member of the superior-predicted  50% (X-axis).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Yet, Genomic Prediction can save money and time.</a:t>
            </a:r>
          </a:p>
        </p:txBody>
      </p:sp>
      <p:grpSp>
        <p:nvGrpSpPr>
          <p:cNvPr id="14" name="Group 13"/>
          <p:cNvGrpSpPr/>
          <p:nvPr/>
        </p:nvGrpSpPr>
        <p:grpSpPr>
          <a:xfrm>
            <a:off x="76572" y="80908"/>
            <a:ext cx="6768000" cy="6322794"/>
            <a:chOff x="116987" y="469790"/>
            <a:chExt cx="6768000" cy="6322794"/>
          </a:xfrm>
        </p:grpSpPr>
        <p:pic>
          <p:nvPicPr>
            <p:cNvPr id="6" name="Picture 5"/>
            <p:cNvPicPr>
              <a:picLocks noChangeAspect="1"/>
            </p:cNvPicPr>
            <p:nvPr/>
          </p:nvPicPr>
          <p:blipFill>
            <a:blip r:embed="rId2"/>
            <a:stretch>
              <a:fillRect/>
            </a:stretch>
          </p:blipFill>
          <p:spPr>
            <a:xfrm>
              <a:off x="116987" y="469790"/>
              <a:ext cx="6768000" cy="6322794"/>
            </a:xfrm>
            <a:prstGeom prst="rect">
              <a:avLst/>
            </a:prstGeom>
            <a:ln>
              <a:noFill/>
            </a:ln>
            <a:effectLst>
              <a:outerShdw blurRad="50800" dist="38100" dir="2700000" algn="tl" rotWithShape="0">
                <a:prstClr val="black">
                  <a:alpha val="40000"/>
                </a:prstClr>
              </a:outerShdw>
            </a:effectLst>
          </p:spPr>
        </p:pic>
        <p:cxnSp>
          <p:nvCxnSpPr>
            <p:cNvPr id="2" name="Straight Connector 1"/>
            <p:cNvCxnSpPr/>
            <p:nvPr/>
          </p:nvCxnSpPr>
          <p:spPr>
            <a:xfrm>
              <a:off x="895824" y="2199882"/>
              <a:ext cx="5313097" cy="0"/>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4172599" y="564239"/>
              <a:ext cx="0" cy="5417388"/>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938154" y="1944474"/>
              <a:ext cx="5313097" cy="0"/>
            </a:xfrm>
            <a:prstGeom prst="line">
              <a:avLst/>
            </a:prstGeom>
            <a:ln w="38100">
              <a:solidFill>
                <a:schemeClr val="tx1"/>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Ellipse 4"/>
            <p:cNvSpPr/>
            <p:nvPr/>
          </p:nvSpPr>
          <p:spPr>
            <a:xfrm>
              <a:off x="3925140" y="661182"/>
              <a:ext cx="337624" cy="340482"/>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4610093" y="6307667"/>
              <a:ext cx="1598828" cy="369332"/>
            </a:xfrm>
            <a:prstGeom prst="rect">
              <a:avLst/>
            </a:prstGeom>
            <a:noFill/>
          </p:spPr>
          <p:txBody>
            <a:bodyPr wrap="square" rtlCol="0">
              <a:spAutoFit/>
            </a:bodyPr>
            <a:lstStyle/>
            <a:p>
              <a:endParaRPr lang="en-GB" dirty="0"/>
            </a:p>
          </p:txBody>
        </p:sp>
        <p:sp>
          <p:nvSpPr>
            <p:cNvPr id="8" name="TextBox 7"/>
            <p:cNvSpPr txBox="1"/>
            <p:nvPr/>
          </p:nvSpPr>
          <p:spPr>
            <a:xfrm>
              <a:off x="1218479" y="6266665"/>
              <a:ext cx="4953714"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Estimates of inbred lines‘ yield from GS model</a:t>
              </a:r>
            </a:p>
          </p:txBody>
        </p:sp>
        <p:sp>
          <p:nvSpPr>
            <p:cNvPr id="10" name="TextBox 9"/>
            <p:cNvSpPr txBox="1"/>
            <p:nvPr/>
          </p:nvSpPr>
          <p:spPr>
            <a:xfrm rot="16200000">
              <a:off x="-2025632" y="3423855"/>
              <a:ext cx="4746213"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Yield of inbred lines‘ progenies</a:t>
              </a:r>
            </a:p>
          </p:txBody>
        </p:sp>
        <p:sp>
          <p:nvSpPr>
            <p:cNvPr id="12" name="TextBox 11"/>
            <p:cNvSpPr txBox="1"/>
            <p:nvPr/>
          </p:nvSpPr>
          <p:spPr>
            <a:xfrm>
              <a:off x="1113367" y="6287166"/>
              <a:ext cx="4859502"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Genomic prediction for grain yield (</a:t>
              </a:r>
              <a:r>
                <a:rPr lang="en-GB" dirty="0" err="1">
                  <a:latin typeface="Arial" panose="020B0604020202020204" pitchFamily="34" charset="0"/>
                  <a:cs typeface="Arial" panose="020B0604020202020204" pitchFamily="34" charset="0"/>
                </a:rPr>
                <a:t>dt</a:t>
              </a:r>
              <a:r>
                <a:rPr lang="en-GB" dirty="0">
                  <a:latin typeface="Arial" panose="020B0604020202020204" pitchFamily="34" charset="0"/>
                  <a:cs typeface="Arial" panose="020B0604020202020204" pitchFamily="34" charset="0"/>
                </a:rPr>
                <a:t>/ha)</a:t>
              </a:r>
            </a:p>
          </p:txBody>
        </p:sp>
        <p:sp>
          <p:nvSpPr>
            <p:cNvPr id="13" name="TextBox 12"/>
            <p:cNvSpPr txBox="1"/>
            <p:nvPr/>
          </p:nvSpPr>
          <p:spPr>
            <a:xfrm rot="16200000">
              <a:off x="-1465905" y="3558175"/>
              <a:ext cx="3596735" cy="369332"/>
            </a:xfrm>
            <a:prstGeom prst="rect">
              <a:avLst/>
            </a:prstGeom>
            <a:solidFill>
              <a:schemeClr val="bg1"/>
            </a:solidFill>
          </p:spPr>
          <p:txBody>
            <a:bodyPr wrap="square" rtlCol="0">
              <a:spAutoFit/>
            </a:bodyPr>
            <a:lstStyle/>
            <a:p>
              <a:pPr algn="ctr"/>
              <a:r>
                <a:rPr lang="en-GB" dirty="0">
                  <a:solidFill>
                    <a:schemeClr val="tx1">
                      <a:lumMod val="50000"/>
                      <a:lumOff val="50000"/>
                    </a:schemeClr>
                  </a:solidFill>
                  <a:latin typeface="Arial" panose="020B0604020202020204" pitchFamily="34" charset="0"/>
                  <a:cs typeface="Arial" panose="020B0604020202020204" pitchFamily="34" charset="0"/>
                </a:rPr>
                <a:t>Grain yield, offspring</a:t>
              </a:r>
            </a:p>
          </p:txBody>
        </p:sp>
      </p:grpSp>
      <p:pic>
        <p:nvPicPr>
          <p:cNvPr id="16" name="Picture 15"/>
          <p:cNvPicPr>
            <a:picLocks noChangeAspect="1"/>
          </p:cNvPicPr>
          <p:nvPr/>
        </p:nvPicPr>
        <p:blipFill>
          <a:blip r:embed="rId3"/>
          <a:stretch>
            <a:fillRect/>
          </a:stretch>
        </p:blipFill>
        <p:spPr>
          <a:xfrm>
            <a:off x="7027486" y="2967164"/>
            <a:ext cx="5065267" cy="3466366"/>
          </a:xfrm>
          <a:prstGeom prst="rect">
            <a:avLst/>
          </a:prstGeom>
          <a:ln>
            <a:noFill/>
          </a:ln>
        </p:spPr>
      </p:pic>
      <p:sp>
        <p:nvSpPr>
          <p:cNvPr id="9" name="Rectangle 8"/>
          <p:cNvSpPr/>
          <p:nvPr/>
        </p:nvSpPr>
        <p:spPr>
          <a:xfrm>
            <a:off x="6949684" y="2967164"/>
            <a:ext cx="5143069" cy="3436538"/>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feld 10"/>
          <p:cNvSpPr txBox="1"/>
          <p:nvPr/>
        </p:nvSpPr>
        <p:spPr>
          <a:xfrm>
            <a:off x="11619868" y="6331217"/>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
        <p:nvSpPr>
          <p:cNvPr id="15" name="TextBox 14"/>
          <p:cNvSpPr txBox="1"/>
          <p:nvPr/>
        </p:nvSpPr>
        <p:spPr>
          <a:xfrm>
            <a:off x="7115596" y="3026011"/>
            <a:ext cx="4950711"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Distribution of estimated effects of 15078 SNP on grain yield (</a:t>
            </a:r>
            <a:r>
              <a:rPr lang="en-GB" dirty="0" err="1">
                <a:latin typeface="Arial" panose="020B0604020202020204" pitchFamily="34" charset="0"/>
                <a:cs typeface="Arial" panose="020B0604020202020204" pitchFamily="34" charset="0"/>
              </a:rPr>
              <a:t>dt</a:t>
            </a:r>
            <a:r>
              <a:rPr lang="en-GB" dirty="0">
                <a:latin typeface="Arial" panose="020B0604020202020204" pitchFamily="34" charset="0"/>
                <a:cs typeface="Arial" panose="020B0604020202020204" pitchFamily="34" charset="0"/>
              </a:rPr>
              <a:t>/ha) </a:t>
            </a:r>
          </a:p>
        </p:txBody>
      </p:sp>
    </p:spTree>
    <p:extLst>
      <p:ext uri="{BB962C8B-B14F-4D97-AF65-F5344CB8AC3E}">
        <p14:creationId xmlns:p14="http://schemas.microsoft.com/office/powerpoint/2010/main" val="4050252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2327" y="469790"/>
            <a:ext cx="6768000" cy="6322794"/>
          </a:xfrm>
          <a:prstGeom prst="rect">
            <a:avLst/>
          </a:prstGeom>
          <a:effectLst>
            <a:outerShdw blurRad="50800" dist="38100" dir="2700000" algn="tl" rotWithShape="0">
              <a:prstClr val="black">
                <a:alpha val="40000"/>
              </a:prstClr>
            </a:outerShdw>
          </a:effectLst>
        </p:spPr>
      </p:pic>
      <p:sp>
        <p:nvSpPr>
          <p:cNvPr id="19" name="TextBox 18"/>
          <p:cNvSpPr txBox="1"/>
          <p:nvPr/>
        </p:nvSpPr>
        <p:spPr>
          <a:xfrm>
            <a:off x="6979916" y="72000"/>
            <a:ext cx="5145214" cy="304698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Genomic Prediction is not mainly useful to find </a:t>
            </a:r>
            <a:r>
              <a:rPr lang="en-GB" sz="2400" dirty="0">
                <a:solidFill>
                  <a:srgbClr val="0000FF"/>
                </a:solidFill>
                <a:latin typeface="Arial" panose="020B0604020202020204" pitchFamily="34" charset="0"/>
                <a:cs typeface="Arial" panose="020B0604020202020204" pitchFamily="34" charset="0"/>
              </a:rPr>
              <a:t>the ‚best‘ one </a:t>
            </a:r>
            <a:r>
              <a:rPr lang="en-GB" sz="2400" dirty="0">
                <a:latin typeface="Arial" panose="020B0604020202020204" pitchFamily="34" charset="0"/>
                <a:cs typeface="Arial" panose="020B0604020202020204" pitchFamily="34" charset="0"/>
              </a:rPr>
              <a:t>– here the </a:t>
            </a:r>
            <a:r>
              <a:rPr lang="en-GB" sz="2400" dirty="0">
                <a:solidFill>
                  <a:srgbClr val="0000FF"/>
                </a:solidFill>
                <a:latin typeface="Arial" panose="020B0604020202020204" pitchFamily="34" charset="0"/>
                <a:cs typeface="Arial" panose="020B0604020202020204" pitchFamily="34" charset="0"/>
              </a:rPr>
              <a:t>best one</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Y-axis</a:t>
            </a:r>
            <a:r>
              <a:rPr lang="en-GB" sz="2400" dirty="0">
                <a:latin typeface="Arial" panose="020B0604020202020204" pitchFamily="34" charset="0"/>
                <a:cs typeface="Arial" panose="020B0604020202020204" pitchFamily="34" charset="0"/>
              </a:rPr>
              <a:t>) is, admittedly, no member of the superior 50%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(X-axis). </a:t>
            </a:r>
          </a:p>
          <a:p>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Yet, Genomic Prediction can make you save money and </a:t>
            </a:r>
            <a:r>
              <a:rPr lang="en-GB" sz="2400" dirty="0">
                <a:solidFill>
                  <a:srgbClr val="0000FF"/>
                </a:solidFill>
                <a:latin typeface="Arial" panose="020B0604020202020204" pitchFamily="34" charset="0"/>
                <a:cs typeface="Arial" panose="020B0604020202020204" pitchFamily="34" charset="0"/>
              </a:rPr>
              <a:t>time</a:t>
            </a:r>
            <a:r>
              <a:rPr lang="en-GB" sz="2400" dirty="0">
                <a:latin typeface="Arial" panose="020B0604020202020204" pitchFamily="34" charset="0"/>
                <a:cs typeface="Arial" panose="020B0604020202020204" pitchFamily="34" charset="0"/>
              </a:rPr>
              <a:t>.</a:t>
            </a:r>
          </a:p>
        </p:txBody>
      </p:sp>
      <p:grpSp>
        <p:nvGrpSpPr>
          <p:cNvPr id="50" name="Group 49"/>
          <p:cNvGrpSpPr/>
          <p:nvPr/>
        </p:nvGrpSpPr>
        <p:grpSpPr>
          <a:xfrm>
            <a:off x="893233" y="564239"/>
            <a:ext cx="3194706" cy="3571728"/>
            <a:chOff x="893233" y="564239"/>
            <a:chExt cx="3194706" cy="3571728"/>
          </a:xfrm>
        </p:grpSpPr>
        <p:sp>
          <p:nvSpPr>
            <p:cNvPr id="48" name="Rectangle 47"/>
            <p:cNvSpPr/>
            <p:nvPr/>
          </p:nvSpPr>
          <p:spPr>
            <a:xfrm>
              <a:off x="893233" y="1189567"/>
              <a:ext cx="3194706" cy="294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48"/>
            <p:cNvSpPr/>
            <p:nvPr/>
          </p:nvSpPr>
          <p:spPr>
            <a:xfrm>
              <a:off x="3053674" y="564239"/>
              <a:ext cx="1027239" cy="294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2" name="Straight Connector 1"/>
          <p:cNvCxnSpPr/>
          <p:nvPr/>
        </p:nvCxnSpPr>
        <p:spPr>
          <a:xfrm>
            <a:off x="811164" y="2199882"/>
            <a:ext cx="5313097" cy="0"/>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4087939" y="564239"/>
            <a:ext cx="0" cy="5417388"/>
          </a:xfrm>
          <a:prstGeom prst="line">
            <a:avLst/>
          </a:prstGeom>
          <a:ln>
            <a:solidFill>
              <a:srgbClr val="FF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853494" y="2194234"/>
            <a:ext cx="5313097" cy="0"/>
          </a:xfrm>
          <a:prstGeom prst="line">
            <a:avLst/>
          </a:prstGeom>
          <a:ln w="38100">
            <a:solidFill>
              <a:schemeClr val="tx1"/>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2139925" y="3152922"/>
            <a:ext cx="4746213"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Yield of inbred lines‘ progenies</a:t>
            </a:r>
          </a:p>
        </p:txBody>
      </p:sp>
      <p:sp>
        <p:nvSpPr>
          <p:cNvPr id="14" name="TextBox 13"/>
          <p:cNvSpPr txBox="1"/>
          <p:nvPr/>
        </p:nvSpPr>
        <p:spPr>
          <a:xfrm>
            <a:off x="1218479" y="6266665"/>
            <a:ext cx="4953714"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Estimates of inbred lines‘ yield from GS model</a:t>
            </a:r>
          </a:p>
        </p:txBody>
      </p:sp>
      <p:sp>
        <p:nvSpPr>
          <p:cNvPr id="17" name="TextBox 16"/>
          <p:cNvSpPr txBox="1"/>
          <p:nvPr/>
        </p:nvSpPr>
        <p:spPr>
          <a:xfrm>
            <a:off x="1113367" y="6287166"/>
            <a:ext cx="4859502"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Genomic prediction for grain yield (</a:t>
            </a:r>
            <a:r>
              <a:rPr lang="en-GB" dirty="0" err="1">
                <a:latin typeface="Arial" panose="020B0604020202020204" pitchFamily="34" charset="0"/>
                <a:cs typeface="Arial" panose="020B0604020202020204" pitchFamily="34" charset="0"/>
              </a:rPr>
              <a:t>dt</a:t>
            </a:r>
            <a:r>
              <a:rPr lang="en-GB" dirty="0">
                <a:latin typeface="Arial" panose="020B0604020202020204" pitchFamily="34" charset="0"/>
                <a:cs typeface="Arial" panose="020B0604020202020204" pitchFamily="34" charset="0"/>
              </a:rPr>
              <a:t>/ha)</a:t>
            </a:r>
          </a:p>
        </p:txBody>
      </p:sp>
      <p:sp>
        <p:nvSpPr>
          <p:cNvPr id="18" name="TextBox 17"/>
          <p:cNvSpPr txBox="1"/>
          <p:nvPr/>
        </p:nvSpPr>
        <p:spPr>
          <a:xfrm rot="16200000">
            <a:off x="-1542381" y="3025406"/>
            <a:ext cx="3596735" cy="369332"/>
          </a:xfrm>
          <a:prstGeom prst="rect">
            <a:avLst/>
          </a:prstGeom>
          <a:solidFill>
            <a:schemeClr val="bg1"/>
          </a:solidFill>
        </p:spPr>
        <p:txBody>
          <a:bodyPr wrap="square" rtlCol="0">
            <a:spAutoFit/>
          </a:bodyPr>
          <a:lstStyle/>
          <a:p>
            <a:pPr algn="ctr"/>
            <a:r>
              <a:rPr lang="en-GB">
                <a:solidFill>
                  <a:schemeClr val="tx1">
                    <a:lumMod val="50000"/>
                    <a:lumOff val="50000"/>
                  </a:schemeClr>
                </a:solidFill>
                <a:latin typeface="Arial" panose="020B0604020202020204" pitchFamily="34" charset="0"/>
                <a:cs typeface="Arial" panose="020B0604020202020204" pitchFamily="34" charset="0"/>
              </a:rPr>
              <a:t>Grain yield, </a:t>
            </a:r>
            <a:r>
              <a:rPr lang="en-GB" dirty="0">
                <a:solidFill>
                  <a:schemeClr val="tx1">
                    <a:lumMod val="50000"/>
                    <a:lumOff val="50000"/>
                  </a:schemeClr>
                </a:solidFill>
                <a:latin typeface="Arial" panose="020B0604020202020204" pitchFamily="34" charset="0"/>
                <a:cs typeface="Arial" panose="020B0604020202020204" pitchFamily="34" charset="0"/>
              </a:rPr>
              <a:t>offspring</a:t>
            </a:r>
          </a:p>
        </p:txBody>
      </p:sp>
      <p:grpSp>
        <p:nvGrpSpPr>
          <p:cNvPr id="20" name="Group 19"/>
          <p:cNvGrpSpPr>
            <a:grpSpLocks noChangeAspect="1"/>
          </p:cNvGrpSpPr>
          <p:nvPr/>
        </p:nvGrpSpPr>
        <p:grpSpPr>
          <a:xfrm>
            <a:off x="6979912" y="3529444"/>
            <a:ext cx="5145219" cy="3259077"/>
            <a:chOff x="9490722" y="2978324"/>
            <a:chExt cx="4114019" cy="2605892"/>
          </a:xfrm>
        </p:grpSpPr>
        <p:pic>
          <p:nvPicPr>
            <p:cNvPr id="22" name="Picture 21"/>
            <p:cNvPicPr>
              <a:picLocks noChangeAspect="1"/>
            </p:cNvPicPr>
            <p:nvPr/>
          </p:nvPicPr>
          <p:blipFill>
            <a:blip r:embed="rId3"/>
            <a:stretch>
              <a:fillRect/>
            </a:stretch>
          </p:blipFill>
          <p:spPr>
            <a:xfrm>
              <a:off x="9490722" y="3029506"/>
              <a:ext cx="3819276" cy="2554710"/>
            </a:xfrm>
            <a:prstGeom prst="rect">
              <a:avLst/>
            </a:prstGeom>
            <a:effectLst>
              <a:outerShdw blurRad="50800" dist="38100" dir="2700000" algn="tl" rotWithShape="0">
                <a:prstClr val="black">
                  <a:alpha val="40000"/>
                </a:prstClr>
              </a:outerShdw>
            </a:effectLst>
          </p:spPr>
        </p:pic>
        <p:sp>
          <p:nvSpPr>
            <p:cNvPr id="23" name="TextBox 22"/>
            <p:cNvSpPr txBox="1"/>
            <p:nvPr/>
          </p:nvSpPr>
          <p:spPr>
            <a:xfrm>
              <a:off x="12013685" y="2978324"/>
              <a:ext cx="159105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Windhorst</a:t>
              </a:r>
            </a:p>
          </p:txBody>
        </p:sp>
      </p:grpSp>
      <p:sp>
        <p:nvSpPr>
          <p:cNvPr id="15" name="Textfeld 14"/>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28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right)">
                                      <p:cBhvr>
                                        <p:cTn id="7" dur="4000"/>
                                        <p:tgtEl>
                                          <p:spTgt spid="50"/>
                                        </p:tgtEl>
                                      </p:cBhvr>
                                    </p:animEffect>
                                  </p:childTnLst>
                                </p:cTn>
                              </p:par>
                              <p:par>
                                <p:cTn id="8" presetID="42" presetClass="path" presetSubtype="0" accel="50000" decel="50000" fill="hold" nodeType="withEffect">
                                  <p:stCondLst>
                                    <p:cond delay="5000"/>
                                  </p:stCondLst>
                                  <p:childTnLst>
                                    <p:animMotion origin="layout" path="M -0.00677 0.00069 L -0.00612 -0.02801 " pathEditMode="relative" rAng="0" ptsTypes="AA">
                                      <p:cBhvr>
                                        <p:cTn id="9" dur="2000" fill="hold"/>
                                        <p:tgtEl>
                                          <p:spTgt spid="4"/>
                                        </p:tgtEl>
                                        <p:attrNameLst>
                                          <p:attrName>ppt_x</p:attrName>
                                          <p:attrName>ppt_y</p:attrName>
                                        </p:attrNameLst>
                                      </p:cBhvr>
                                      <p:rCtr x="26" y="-14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1965353" cy="646330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stability of performance, Heritability.</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(that already gave you a good feeling for what Methodology is, yet, in Recurrent Selection which is Pre-Breeding, </a:t>
            </a:r>
            <a:r>
              <a:rPr lang="en-GB" i="1" dirty="0" err="1">
                <a:latin typeface="Arial" panose="020B0604020202020204" pitchFamily="34" charset="0"/>
                <a:cs typeface="Arial" panose="020B0604020202020204" pitchFamily="34" charset="0"/>
                <a:sym typeface="Webdings" panose="05030102010509060703" pitchFamily="18" charset="2"/>
              </a:rPr>
              <a:t>Vorlaufzüchtung</a:t>
            </a:r>
            <a:r>
              <a:rPr lang="en-GB" dirty="0">
                <a:latin typeface="Arial" panose="020B0604020202020204" pitchFamily="34" charset="0"/>
                <a:cs typeface="Arial" panose="020B0604020202020204" pitchFamily="34" charset="0"/>
                <a:sym typeface="Webdings" panose="05030102010509060703" pitchFamily="18" charset="2"/>
              </a:rPr>
              <a:t>). </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the pertinent Selection Method in Line Breeding plus Maintenance Breeding plus Backcrossing as approach in Line Breeding. </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Genomic Prediction, Genomic Selection, Prediction Model, Genomic Estimated Breeding Value, Predictive Ability, Accuracy, Training, Validation, estimated effect size. GWAS, Marker Score.</a:t>
            </a:r>
          </a:p>
          <a:p>
            <a:endParaRPr lang="en-GB"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Compared to my traditional curriculum, this chapter is an insertion, an addition; to better stay on the ball with the current modernization and the foreseeable development in Plant Breeding</a:t>
            </a:r>
            <a:endParaRPr lang="en-GB" dirty="0">
              <a:latin typeface="Arial" panose="020B0604020202020204" pitchFamily="34" charset="0"/>
              <a:cs typeface="Arial" panose="020B0604020202020204" pitchFamily="34" charset="0"/>
            </a:endParaRP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1080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5"/>
          <p:cNvSpPr txBox="1"/>
          <p:nvPr/>
        </p:nvSpPr>
        <p:spPr>
          <a:xfrm>
            <a:off x="324035" y="198203"/>
            <a:ext cx="11265763" cy="6217087"/>
          </a:xfrm>
          <a:prstGeom prst="rect">
            <a:avLst/>
          </a:prstGeom>
          <a:solidFill>
            <a:srgbClr val="FFFFFF">
              <a:alpha val="98039"/>
            </a:srgbClr>
          </a:solidFill>
          <a:effectLst>
            <a:outerShdw blurRad="50800" dist="38100" dir="2700000" algn="tl" rotWithShape="0">
              <a:prstClr val="black">
                <a:alpha val="40000"/>
              </a:prstClr>
            </a:outerShdw>
          </a:effectLst>
        </p:spPr>
        <p:txBody>
          <a:bodyPr wrap="square" rtlCol="0">
            <a:spAutoFit/>
          </a:bodyPr>
          <a:lstStyle/>
          <a:p>
            <a:pPr>
              <a:spcAft>
                <a:spcPts val="1200"/>
              </a:spcAft>
            </a:pPr>
            <a:r>
              <a:rPr lang="en-GB" dirty="0">
                <a:latin typeface="Arial" panose="020B0604020202020204" pitchFamily="34" charset="0"/>
                <a:cs typeface="Arial" panose="020B0604020202020204" pitchFamily="34" charset="0"/>
              </a:rPr>
              <a:t>Once we have a GP model, we need to train and </a:t>
            </a:r>
            <a:r>
              <a:rPr lang="en-GB" dirty="0">
                <a:solidFill>
                  <a:srgbClr val="0000FF"/>
                </a:solidFill>
                <a:latin typeface="Arial" panose="020B0604020202020204" pitchFamily="34" charset="0"/>
                <a:cs typeface="Arial" panose="020B0604020202020204" pitchFamily="34" charset="0"/>
              </a:rPr>
              <a:t>re-train it</a:t>
            </a:r>
            <a:r>
              <a:rPr lang="en-GB" dirty="0">
                <a:latin typeface="Arial" panose="020B0604020202020204" pitchFamily="34" charset="0"/>
                <a:cs typeface="Arial" panose="020B0604020202020204" pitchFamily="34" charset="0"/>
              </a:rPr>
              <a:t>. Marker-allele and QTL-allele frequencies change due to our selection. Marker-QTL-LD will decay because of recombination. Migration/Mutation/Drift … may cause further genetic changes. Genetic and Climate change changes effects of QTL on traits (drought tolerance becomes more important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We must run field trials with most recent genotypes and feed their marker-plus-phenotypic data into the most recent models (re-train them). We should ‘show’ some current yet ‘bad’ candidates to the model as well.</a:t>
            </a:r>
          </a:p>
          <a:p>
            <a:pPr>
              <a:spcAft>
                <a:spcPts val="1200"/>
              </a:spcAft>
            </a:pPr>
            <a:r>
              <a:rPr lang="en-GB" dirty="0">
                <a:latin typeface="Arial" panose="020B0604020202020204" pitchFamily="34" charset="0"/>
                <a:ea typeface="Yu Gothic" panose="020B0400000000000000" pitchFamily="34" charset="-128"/>
                <a:cs typeface="Arial" panose="020B0604020202020204" pitchFamily="34" charset="0"/>
              </a:rPr>
              <a:t>Jessica Rutkoski, 2021 (UIUC Spring Workshop 2021):  “</a:t>
            </a: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The germplasm used </a:t>
            </a:r>
            <a:b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b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for model training set should be closely related to your selection candidates</a:t>
            </a:r>
            <a:r>
              <a:rPr lang="en-GB" dirty="0">
                <a:latin typeface="Arial" panose="020B0604020202020204" pitchFamily="34" charset="0"/>
                <a:ea typeface="Yu Gothic" panose="020B0400000000000000" pitchFamily="34" charset="-128"/>
                <a:cs typeface="Arial" panose="020B0604020202020204" pitchFamily="34" charset="0"/>
              </a:rPr>
              <a:t>”.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A widely used statement. Literally it means: “Average kinship of each breeding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candidate with each training candidate should be high”. This would mean that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both groups are genetically narrow. Maximum kinship is if both groups consist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only of one, the same, homozygous genotype. This can not be what is meant.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It is more like “The breeding population should not be many breeding cycles </a:t>
            </a:r>
            <a:br>
              <a:rPr lang="en-GB" dirty="0">
                <a:latin typeface="Arial" panose="020B0604020202020204" pitchFamily="34" charset="0"/>
                <a:ea typeface="Yu Gothic" panose="020B0400000000000000" pitchFamily="34" charset="-128"/>
                <a:cs typeface="Arial" panose="020B0604020202020204" pitchFamily="34" charset="0"/>
              </a:rPr>
            </a:br>
            <a:r>
              <a:rPr lang="en-GB" dirty="0">
                <a:latin typeface="Arial" panose="020B0604020202020204" pitchFamily="34" charset="0"/>
                <a:ea typeface="Yu Gothic" panose="020B0400000000000000" pitchFamily="34" charset="-128"/>
                <a:cs typeface="Arial" panose="020B0604020202020204" pitchFamily="34" charset="0"/>
              </a:rPr>
              <a:t>distant”. </a:t>
            </a:r>
          </a:p>
          <a:p>
            <a:pPr>
              <a:spcAft>
                <a:spcPts val="1200"/>
              </a:spcAft>
            </a:pP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If the breeding population is not (more or less) ‘near’ to the training set, then </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Genomic Prediction may, especially for traits such as grain yield, perform </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weakly, with low predictive ability (0.0 &lt; r &lt; 0.3). Especially so if the training</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set is limited (&lt;1000 entries), if it does not well cover the variance needed </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and if h² of data of training set is not high (h² &lt;0.8). </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There is obviously room for further improvement! 	DOI: 10.1007/s12892-024-00234-7; </a:t>
            </a:r>
            <a:b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b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						DOI</a:t>
            </a:r>
            <a:r>
              <a:rPr lang="pt-BR" b="0" i="0" dirty="0">
                <a:solidFill>
                  <a:schemeClr val="tx1">
                    <a:lumMod val="50000"/>
                    <a:lumOff val="50000"/>
                  </a:schemeClr>
                </a:solidFill>
                <a:effectLst/>
                <a:latin typeface="Arial" panose="020B0604020202020204" pitchFamily="34" charset="0"/>
                <a:cs typeface="Arial" panose="020B0604020202020204" pitchFamily="34" charset="0"/>
              </a:rPr>
              <a:t>: 10.1016/j.molp.2024.03.00</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pic>
        <p:nvPicPr>
          <p:cNvPr id="5122" name="Picture 2" descr="Jessica Rutkoski - YouTube">
            <a:extLst>
              <a:ext uri="{FF2B5EF4-FFF2-40B4-BE49-F238E27FC236}">
                <a16:creationId xmlns:a16="http://schemas.microsoft.com/office/drawing/2014/main" id="{D3CBB729-AD89-458C-BDDE-E1B32A21E8D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22793" y="1687981"/>
            <a:ext cx="2968357" cy="296835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37A1F5-3644-465F-AFF3-8A081B988A61}"/>
              </a:ext>
            </a:extLst>
          </p:cNvPr>
          <p:cNvSpPr txBox="1"/>
          <p:nvPr/>
        </p:nvSpPr>
        <p:spPr>
          <a:xfrm>
            <a:off x="8722793" y="4753992"/>
            <a:ext cx="2968357" cy="923330"/>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Jessica Rutkoski</a:t>
            </a:r>
          </a:p>
          <a:p>
            <a:r>
              <a:rPr lang="en-GB" dirty="0">
                <a:latin typeface="Arial" panose="020B0604020202020204" pitchFamily="34" charset="0"/>
                <a:cs typeface="Arial" panose="020B0604020202020204" pitchFamily="34" charset="0"/>
              </a:rPr>
              <a:t>https://www.youtube.com/@jessicarutkoski1192</a:t>
            </a:r>
          </a:p>
        </p:txBody>
      </p:sp>
    </p:spTree>
    <p:extLst>
      <p:ext uri="{BB962C8B-B14F-4D97-AF65-F5344CB8AC3E}">
        <p14:creationId xmlns:p14="http://schemas.microsoft.com/office/powerpoint/2010/main" val="1506022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5"/>
          <p:cNvSpPr txBox="1"/>
          <p:nvPr/>
        </p:nvSpPr>
        <p:spPr>
          <a:xfrm>
            <a:off x="436023" y="1299034"/>
            <a:ext cx="11319954" cy="4154984"/>
          </a:xfrm>
          <a:prstGeom prst="rect">
            <a:avLst/>
          </a:prstGeom>
          <a:solidFill>
            <a:srgbClr val="FFFFFF">
              <a:alpha val="98039"/>
            </a:srgbClr>
          </a:solidFill>
          <a:effectLst>
            <a:outerShdw blurRad="50800" dist="38100" dir="2700000" algn="tl" rotWithShape="0">
              <a:prstClr val="black">
                <a:alpha val="40000"/>
              </a:prstClr>
            </a:outerShdw>
          </a:effectLst>
        </p:spPr>
        <p:txBody>
          <a:bodyPr wrap="square" rtlCol="0">
            <a:spAutoFit/>
          </a:bodyPr>
          <a:lstStyle/>
          <a:p>
            <a:pPr>
              <a:spcAft>
                <a:spcPts val="1200"/>
              </a:spcAft>
            </a:pPr>
            <a:r>
              <a:rPr lang="en-GB" dirty="0">
                <a:solidFill>
                  <a:schemeClr val="tx1">
                    <a:lumMod val="50000"/>
                    <a:lumOff val="50000"/>
                  </a:schemeClr>
                </a:solidFill>
                <a:latin typeface="Arial" panose="020B0604020202020204" pitchFamily="34" charset="0"/>
                <a:ea typeface="Yu Gothic" panose="020B0400000000000000" pitchFamily="34" charset="-128"/>
                <a:cs typeface="Arial" panose="020B0604020202020204" pitchFamily="34" charset="0"/>
              </a:rPr>
              <a:t>... It is more like “The breeding population should not be many breeding cycles distant”. </a:t>
            </a:r>
          </a:p>
          <a:p>
            <a:pPr>
              <a:spcAft>
                <a:spcPts val="1200"/>
              </a:spcAft>
            </a:pPr>
            <a:r>
              <a:rPr lang="en-GB" dirty="0">
                <a:latin typeface="Arial" panose="020B0604020202020204" pitchFamily="34" charset="0"/>
                <a:ea typeface="Yu Gothic" panose="020B0400000000000000" pitchFamily="34" charset="-128"/>
                <a:cs typeface="Arial" panose="020B0604020202020204" pitchFamily="34" charset="0"/>
              </a:rPr>
              <a:t>What is meant is rather: “Let the allele frequencies and LD structure in both populations be as similar as possible”. This means: “Let the training population and the breeding germplasm be two representative samples of the same basic pool” – or even “Let the two groups be the same group”. But: Isn’t the honest purpose of a GP/GS model to predict “</a:t>
            </a: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other</a:t>
            </a:r>
            <a:r>
              <a:rPr lang="en-GB" dirty="0">
                <a:latin typeface="Arial" panose="020B0604020202020204" pitchFamily="34" charset="0"/>
                <a:ea typeface="Yu Gothic" panose="020B0400000000000000" pitchFamily="34" charset="-128"/>
                <a:cs typeface="Arial" panose="020B0604020202020204" pitchFamily="34" charset="0"/>
              </a:rPr>
              <a:t>” genotypes’ performance (in the same Target Pool of Environments from which the training sites/years were sampled, hopefully representatively). </a:t>
            </a:r>
            <a:r>
              <a:rPr lang="en-GB" dirty="0" err="1">
                <a:latin typeface="Arial" panose="020B0604020202020204" pitchFamily="34" charset="0"/>
                <a:ea typeface="Yu Gothic" panose="020B0400000000000000" pitchFamily="34" charset="-128"/>
                <a:cs typeface="Arial" panose="020B0604020202020204" pitchFamily="34" charset="0"/>
              </a:rPr>
              <a:t>Hm</a:t>
            </a:r>
            <a:r>
              <a:rPr lang="en-GB" dirty="0">
                <a:latin typeface="Arial" panose="020B0604020202020204" pitchFamily="34" charset="0"/>
                <a:ea typeface="Yu Gothic" panose="020B0400000000000000" pitchFamily="34" charset="-128"/>
                <a:cs typeface="Arial" panose="020B0604020202020204" pitchFamily="34" charset="0"/>
              </a:rPr>
              <a:t> ...</a:t>
            </a:r>
          </a:p>
          <a:p>
            <a:pPr>
              <a:spcAft>
                <a:spcPts val="1200"/>
              </a:spcAft>
            </a:pPr>
            <a:r>
              <a:rPr lang="en-GB" dirty="0">
                <a:latin typeface="Arial" panose="020B0604020202020204" pitchFamily="34" charset="0"/>
                <a:ea typeface="Yu Gothic" panose="020B0400000000000000" pitchFamily="34" charset="-128"/>
                <a:cs typeface="Arial" panose="020B0604020202020204" pitchFamily="34" charset="0"/>
              </a:rPr>
              <a:t>The minimum and optimum </a:t>
            </a: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number</a:t>
            </a:r>
            <a:r>
              <a:rPr lang="en-GB" dirty="0">
                <a:latin typeface="Arial" panose="020B0604020202020204" pitchFamily="34" charset="0"/>
                <a:ea typeface="Yu Gothic" panose="020B0400000000000000" pitchFamily="34" charset="-128"/>
                <a:cs typeface="Arial" panose="020B0604020202020204" pitchFamily="34" charset="0"/>
              </a:rPr>
              <a:t> of genotypes and markers in the training population is a further point of investigation. Sure, more sounds better. Strategies to </a:t>
            </a: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validate</a:t>
            </a:r>
            <a:r>
              <a:rPr lang="en-GB" dirty="0">
                <a:latin typeface="Arial" panose="020B0604020202020204" pitchFamily="34" charset="0"/>
                <a:ea typeface="Yu Gothic" panose="020B0400000000000000" pitchFamily="34" charset="-128"/>
                <a:cs typeface="Arial" panose="020B0604020202020204" pitchFamily="34" charset="0"/>
              </a:rPr>
              <a:t> with „other“ genotypes in other environments or to – at least – </a:t>
            </a:r>
            <a:r>
              <a:rPr lang="en-GB" dirty="0">
                <a:solidFill>
                  <a:srgbClr val="0000FF"/>
                </a:solidFill>
                <a:latin typeface="Arial" panose="020B0604020202020204" pitchFamily="34" charset="0"/>
                <a:ea typeface="Yu Gothic" panose="020B0400000000000000" pitchFamily="34" charset="-128"/>
                <a:cs typeface="Arial" panose="020B0604020202020204" pitchFamily="34" charset="0"/>
              </a:rPr>
              <a:t>cross-validate</a:t>
            </a:r>
            <a:r>
              <a:rPr lang="en-GB" dirty="0">
                <a:latin typeface="Arial" panose="020B0604020202020204" pitchFamily="34" charset="0"/>
                <a:ea typeface="Yu Gothic" panose="020B0400000000000000" pitchFamily="34" charset="-128"/>
                <a:cs typeface="Arial" panose="020B0604020202020204" pitchFamily="34" charset="0"/>
              </a:rPr>
              <a:t> are a topic of research. Match of h² and genetic make-up of the trait with the type of Algebra employed to create the model (‘Bayes Alphabet’) is further studied, including machine learning approaches. </a:t>
            </a:r>
          </a:p>
          <a:p>
            <a:pPr>
              <a:spcAft>
                <a:spcPts val="1200"/>
              </a:spcAft>
            </a:pPr>
            <a:r>
              <a:rPr lang="en-GB" dirty="0">
                <a:latin typeface="Arial" panose="020B0604020202020204" pitchFamily="34" charset="0"/>
                <a:ea typeface="Yu Gothic" panose="020B0400000000000000" pitchFamily="34" charset="-128"/>
                <a:cs typeface="Arial" panose="020B0604020202020204" pitchFamily="34" charset="0"/>
              </a:rPr>
              <a:t>„What if“  ... costs for genotyping and phenotyping fall further and much lower, eventually near to zero per data point and candidate? This may cause a major and hard-to predict change in our work.</a:t>
            </a:r>
            <a:endParaRPr lang="en-GB" dirty="0">
              <a:latin typeface="Arial" panose="020B0604020202020204" pitchFamily="34" charset="0"/>
              <a:cs typeface="Arial" panose="020B0604020202020204" pitchFamily="34" charset="0"/>
            </a:endParaRP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24472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492777" y="190613"/>
            <a:ext cx="11425382" cy="5693866"/>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We dramatically change topic  </a:t>
            </a:r>
          </a:p>
          <a:p>
            <a:r>
              <a:rPr lang="en-GB" sz="2600" dirty="0">
                <a:latin typeface="Arial" panose="020B0604020202020204" pitchFamily="34" charset="0"/>
                <a:cs typeface="Arial" panose="020B0604020202020204" pitchFamily="34" charset="0"/>
              </a:rPr>
              <a:t> ... yet still stay in the same topic ;-)</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We abandon the SNP effect based philosophy and instead we take a glimpse of the pedigree-based (aka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 Relationship</a:t>
            </a:r>
            <a:r>
              <a:rPr lang="en-GB"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-based*</a:t>
            </a:r>
            <a:r>
              <a:rPr lang="en-GB" sz="2600" dirty="0">
                <a:latin typeface="Arial" panose="020B0604020202020204" pitchFamily="34" charset="0"/>
                <a:cs typeface="Arial" panose="020B0604020202020204" pitchFamily="34" charset="0"/>
              </a:rPr>
              <a:t>) philosophy of Genomic Prediction.</a:t>
            </a:r>
          </a:p>
          <a:p>
            <a:endParaRPr lang="en-GB" sz="2600" dirty="0">
              <a:latin typeface="Arial" panose="020B0604020202020204" pitchFamily="34" charset="0"/>
              <a:cs typeface="Arial" panose="020B0604020202020204" pitchFamily="34" charset="0"/>
            </a:endParaRPr>
          </a:p>
          <a:p>
            <a:r>
              <a:rPr lang="en-GB" sz="2600" dirty="0">
                <a:solidFill>
                  <a:schemeClr val="tx1">
                    <a:lumMod val="50000"/>
                    <a:lumOff val="50000"/>
                  </a:schemeClr>
                </a:solidFill>
                <a:latin typeface="Arial" panose="020B0604020202020204" pitchFamily="34" charset="0"/>
                <a:cs typeface="Arial" panose="020B0604020202020204" pitchFamily="34" charset="0"/>
              </a:rPr>
              <a:t>One consequence of this change is that you do not have to simultaneously solve the </a:t>
            </a:r>
            <a:r>
              <a:rPr lang="en-GB" sz="2600" dirty="0">
                <a:latin typeface="Arial" panose="020B0604020202020204" pitchFamily="34" charset="0"/>
                <a:cs typeface="Arial" panose="020B0604020202020204" pitchFamily="34" charset="0"/>
              </a:rPr>
              <a:t>very high</a:t>
            </a:r>
            <a:r>
              <a:rPr lang="en-GB" sz="2600" dirty="0">
                <a:solidFill>
                  <a:schemeClr val="tx1">
                    <a:lumMod val="50000"/>
                    <a:lumOff val="50000"/>
                  </a:schemeClr>
                </a:solidFill>
                <a:latin typeface="Arial" panose="020B0604020202020204" pitchFamily="34" charset="0"/>
                <a:cs typeface="Arial" panose="020B0604020202020204" pitchFamily="34" charset="0"/>
              </a:rPr>
              <a:t> number P of equations which is dictated by the </a:t>
            </a:r>
            <a:r>
              <a:rPr lang="en-GB" sz="2600" dirty="0">
                <a:latin typeface="Arial" panose="020B0604020202020204" pitchFamily="34" charset="0"/>
                <a:cs typeface="Arial" panose="020B0604020202020204" pitchFamily="34" charset="0"/>
              </a:rPr>
              <a:t>very high </a:t>
            </a:r>
            <a:r>
              <a:rPr lang="en-GB" sz="2600" dirty="0">
                <a:solidFill>
                  <a:schemeClr val="tx1">
                    <a:lumMod val="50000"/>
                    <a:lumOff val="50000"/>
                  </a:schemeClr>
                </a:solidFill>
                <a:latin typeface="Arial" panose="020B0604020202020204" pitchFamily="34" charset="0"/>
                <a:cs typeface="Arial" panose="020B0604020202020204" pitchFamily="34" charset="0"/>
              </a:rPr>
              <a:t>number P of markers - but you ‘only’ solve the </a:t>
            </a:r>
            <a:r>
              <a:rPr lang="en-GB" sz="26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high-but-smaller</a:t>
            </a:r>
            <a:r>
              <a:rPr lang="en-GB" sz="2600" dirty="0">
                <a:solidFill>
                  <a:schemeClr val="tx1">
                    <a:lumMod val="50000"/>
                    <a:lumOff val="50000"/>
                  </a:schemeClr>
                </a:solidFill>
                <a:latin typeface="Arial" panose="020B0604020202020204" pitchFamily="34" charset="0"/>
                <a:cs typeface="Arial" panose="020B0604020202020204" pitchFamily="34" charset="0"/>
              </a:rPr>
              <a:t> number N of equations which is dictated by the </a:t>
            </a:r>
            <a:r>
              <a:rPr lang="en-GB" sz="26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high-but-smaller</a:t>
            </a:r>
            <a:r>
              <a:rPr lang="en-GB" sz="2600" dirty="0">
                <a:solidFill>
                  <a:schemeClr val="tx1">
                    <a:lumMod val="50000"/>
                    <a:lumOff val="50000"/>
                  </a:schemeClr>
                </a:solidFill>
                <a:latin typeface="Arial" panose="020B0604020202020204" pitchFamily="34" charset="0"/>
                <a:cs typeface="Arial" panose="020B0604020202020204" pitchFamily="34" charset="0"/>
              </a:rPr>
              <a:t> number of N genotypes (candidates). It is a bit miraculous, admittedly</a:t>
            </a:r>
          </a:p>
          <a:p>
            <a:endParaRPr lang="en-GB" sz="2600" dirty="0">
              <a:solidFill>
                <a:schemeClr val="tx1">
                  <a:lumMod val="50000"/>
                  <a:lumOff val="50000"/>
                </a:schemeClr>
              </a:solidFill>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*we employ this so-called </a:t>
            </a:r>
            <a:r>
              <a:rPr lang="en-GB" sz="2600" dirty="0">
                <a:solidFill>
                  <a:srgbClr val="0000FF"/>
                </a:solidFill>
                <a:latin typeface="Arial" panose="020B0604020202020204" pitchFamily="34" charset="0"/>
                <a:cs typeface="Arial" panose="020B0604020202020204" pitchFamily="34" charset="0"/>
              </a:rPr>
              <a:t>GRM </a:t>
            </a:r>
            <a:r>
              <a:rPr lang="en-GB" sz="2600" dirty="0">
                <a:latin typeface="Arial" panose="020B0604020202020204" pitchFamily="34" charset="0"/>
                <a:cs typeface="Arial" panose="020B0604020202020204" pitchFamily="34" charset="0"/>
              </a:rPr>
              <a:t>=</a:t>
            </a:r>
            <a:r>
              <a:rPr lang="en-GB" sz="2600" dirty="0">
                <a:solidFill>
                  <a:srgbClr val="0000FF"/>
                </a:solidFill>
                <a:latin typeface="Arial" panose="020B0604020202020204" pitchFamily="34" charset="0"/>
                <a:cs typeface="Arial" panose="020B0604020202020204" pitchFamily="34" charset="0"/>
              </a:rPr>
              <a:t>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 Relationship </a:t>
            </a:r>
            <a:r>
              <a:rPr lang="en-GB" sz="2600" dirty="0">
                <a:solidFill>
                  <a:srgbClr val="0000FF"/>
                </a:solidFill>
                <a:latin typeface="Arial" panose="020B0604020202020204" pitchFamily="34" charset="0"/>
                <a:cs typeface="Arial" panose="020B0604020202020204" pitchFamily="34" charset="0"/>
              </a:rPr>
              <a:t>Matrix</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6" name="Right Triangle 4">
            <a:extLst>
              <a:ext uri="{FF2B5EF4-FFF2-40B4-BE49-F238E27FC236}">
                <a16:creationId xmlns:a16="http://schemas.microsoft.com/office/drawing/2014/main" id="{A1BD6011-F08D-413E-B327-456A329BE52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7787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EE00125-9D0F-462B-B28A-9F69A1E9647C}"/>
              </a:ext>
            </a:extLst>
          </p:cNvPr>
          <p:cNvSpPr/>
          <p:nvPr/>
        </p:nvSpPr>
        <p:spPr>
          <a:xfrm>
            <a:off x="1270863" y="1604269"/>
            <a:ext cx="2490061" cy="1327688"/>
          </a:xfrm>
          <a:prstGeom prst="roundRect">
            <a:avLst/>
          </a:prstGeom>
          <a:solidFill>
            <a:schemeClr val="bg1"/>
          </a:solid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3A4A7C84-FA05-4934-8FCF-D1553F3DF668}"/>
              </a:ext>
            </a:extLst>
          </p:cNvPr>
          <p:cNvSpPr/>
          <p:nvPr/>
        </p:nvSpPr>
        <p:spPr>
          <a:xfrm>
            <a:off x="3990817" y="1601689"/>
            <a:ext cx="2490061" cy="1327688"/>
          </a:xfrm>
          <a:prstGeom prst="roundRect">
            <a:avLst/>
          </a:prstGeom>
          <a:solidFill>
            <a:schemeClr val="bg1"/>
          </a:solidFill>
          <a:ln w="28575">
            <a:solidFill>
              <a:srgbClr val="5D643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047B6260-4EF0-44F3-9684-68F680C87A19}"/>
              </a:ext>
            </a:extLst>
          </p:cNvPr>
          <p:cNvSpPr/>
          <p:nvPr/>
        </p:nvSpPr>
        <p:spPr>
          <a:xfrm>
            <a:off x="6723686" y="1601688"/>
            <a:ext cx="2490061" cy="1327688"/>
          </a:xfrm>
          <a:prstGeom prst="roundRect">
            <a:avLst/>
          </a:prstGeom>
          <a:solidFill>
            <a:schemeClr val="bg1"/>
          </a:solid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5" name="Rectangle: Rounded Corners 4">
            <a:extLst>
              <a:ext uri="{FF2B5EF4-FFF2-40B4-BE49-F238E27FC236}">
                <a16:creationId xmlns:a16="http://schemas.microsoft.com/office/drawing/2014/main" id="{327808D6-D38D-42EB-A30C-B9B35615F73B}"/>
              </a:ext>
            </a:extLst>
          </p:cNvPr>
          <p:cNvSpPr/>
          <p:nvPr/>
        </p:nvSpPr>
        <p:spPr>
          <a:xfrm>
            <a:off x="9443641" y="1593942"/>
            <a:ext cx="2490061" cy="1327688"/>
          </a:xfrm>
          <a:prstGeom prst="roundRect">
            <a:avLst/>
          </a:prstGeom>
          <a:solidFill>
            <a:schemeClr val="bg1"/>
          </a:solid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0" name="TextBox 9">
            <a:extLst>
              <a:ext uri="{FF2B5EF4-FFF2-40B4-BE49-F238E27FC236}">
                <a16:creationId xmlns:a16="http://schemas.microsoft.com/office/drawing/2014/main" id="{6071099C-8AEC-41A0-8ABB-5753A561139E}"/>
              </a:ext>
            </a:extLst>
          </p:cNvPr>
          <p:cNvSpPr txBox="1"/>
          <p:nvPr/>
        </p:nvSpPr>
        <p:spPr>
          <a:xfrm>
            <a:off x="1304442" y="1139319"/>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Family 1: Susceptible</a:t>
            </a:r>
          </a:p>
        </p:txBody>
      </p:sp>
      <p:sp>
        <p:nvSpPr>
          <p:cNvPr id="11" name="TextBox 10">
            <a:extLst>
              <a:ext uri="{FF2B5EF4-FFF2-40B4-BE49-F238E27FC236}">
                <a16:creationId xmlns:a16="http://schemas.microsoft.com/office/drawing/2014/main" id="{7684560E-C0F7-417F-8503-8953780D8F37}"/>
              </a:ext>
            </a:extLst>
          </p:cNvPr>
          <p:cNvSpPr txBox="1"/>
          <p:nvPr/>
        </p:nvSpPr>
        <p:spPr>
          <a:xfrm>
            <a:off x="4070890" y="1141905"/>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5D6436"/>
                </a:solidFill>
                <a:latin typeface="Arial" panose="020B0604020202020204" pitchFamily="34" charset="0"/>
                <a:cs typeface="Arial" panose="020B0604020202020204" pitchFamily="34" charset="0"/>
              </a:rPr>
              <a:t>Family 2: Mediocre</a:t>
            </a:r>
          </a:p>
        </p:txBody>
      </p:sp>
      <p:sp>
        <p:nvSpPr>
          <p:cNvPr id="12" name="TextBox 11">
            <a:extLst>
              <a:ext uri="{FF2B5EF4-FFF2-40B4-BE49-F238E27FC236}">
                <a16:creationId xmlns:a16="http://schemas.microsoft.com/office/drawing/2014/main" id="{92DC6A90-F5EC-4353-89F0-54A2A20EA51F}"/>
              </a:ext>
            </a:extLst>
          </p:cNvPr>
          <p:cNvSpPr txBox="1"/>
          <p:nvPr/>
        </p:nvSpPr>
        <p:spPr>
          <a:xfrm>
            <a:off x="6715935" y="1141905"/>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5D6436"/>
                </a:solidFill>
                <a:latin typeface="Arial" panose="020B0604020202020204" pitchFamily="34" charset="0"/>
                <a:cs typeface="Arial" panose="020B0604020202020204" pitchFamily="34" charset="0"/>
              </a:defRPr>
            </a:lvl1pPr>
          </a:lstStyle>
          <a:p>
            <a:r>
              <a:rPr lang="en-GB" dirty="0"/>
              <a:t>Family 3: Mediocre</a:t>
            </a:r>
          </a:p>
        </p:txBody>
      </p:sp>
      <p:sp>
        <p:nvSpPr>
          <p:cNvPr id="13" name="TextBox 12">
            <a:extLst>
              <a:ext uri="{FF2B5EF4-FFF2-40B4-BE49-F238E27FC236}">
                <a16:creationId xmlns:a16="http://schemas.microsoft.com/office/drawing/2014/main" id="{8BDFCE4D-35A7-45B7-897F-9439EA0D2A3C}"/>
              </a:ext>
            </a:extLst>
          </p:cNvPr>
          <p:cNvSpPr txBox="1"/>
          <p:nvPr/>
        </p:nvSpPr>
        <p:spPr>
          <a:xfrm>
            <a:off x="9425559" y="1131570"/>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Family 4: Resistant</a:t>
            </a:r>
          </a:p>
        </p:txBody>
      </p:sp>
      <p:grpSp>
        <p:nvGrpSpPr>
          <p:cNvPr id="23" name="Group 22">
            <a:extLst>
              <a:ext uri="{FF2B5EF4-FFF2-40B4-BE49-F238E27FC236}">
                <a16:creationId xmlns:a16="http://schemas.microsoft.com/office/drawing/2014/main" id="{875550BE-6310-42FF-A438-FE1583A8FF3B}"/>
              </a:ext>
            </a:extLst>
          </p:cNvPr>
          <p:cNvGrpSpPr/>
          <p:nvPr/>
        </p:nvGrpSpPr>
        <p:grpSpPr>
          <a:xfrm>
            <a:off x="1556611" y="1847075"/>
            <a:ext cx="1894810" cy="828750"/>
            <a:chOff x="1556611" y="1172705"/>
            <a:chExt cx="1894810" cy="828750"/>
          </a:xfrm>
        </p:grpSpPr>
        <p:sp>
          <p:nvSpPr>
            <p:cNvPr id="14" name="Oval 13">
              <a:extLst>
                <a:ext uri="{FF2B5EF4-FFF2-40B4-BE49-F238E27FC236}">
                  <a16:creationId xmlns:a16="http://schemas.microsoft.com/office/drawing/2014/main" id="{6E7F9CE0-BEE5-42E9-A1A8-EDD5AA9AC83A}"/>
                </a:ext>
              </a:extLst>
            </p:cNvPr>
            <p:cNvSpPr/>
            <p:nvPr/>
          </p:nvSpPr>
          <p:spPr>
            <a:xfrm>
              <a:off x="1575661" y="1172705"/>
              <a:ext cx="360000" cy="360000"/>
            </a:xfrm>
            <a:prstGeom prst="ellipse">
              <a:avLst/>
            </a:prstGeom>
            <a:solidFill>
              <a:srgbClr val="8A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5" name="Oval 14">
              <a:extLst>
                <a:ext uri="{FF2B5EF4-FFF2-40B4-BE49-F238E27FC236}">
                  <a16:creationId xmlns:a16="http://schemas.microsoft.com/office/drawing/2014/main" id="{B1F18B0D-D4CA-409B-8CF1-E8E802A6E170}"/>
                </a:ext>
              </a:extLst>
            </p:cNvPr>
            <p:cNvSpPr/>
            <p:nvPr/>
          </p:nvSpPr>
          <p:spPr>
            <a:xfrm>
              <a:off x="2076218" y="1188631"/>
              <a:ext cx="360000" cy="360000"/>
            </a:xfrm>
            <a:prstGeom prst="ellipse">
              <a:avLst/>
            </a:prstGeom>
            <a:solidFill>
              <a:srgbClr val="B34C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6" name="Oval 15">
              <a:extLst>
                <a:ext uri="{FF2B5EF4-FFF2-40B4-BE49-F238E27FC236}">
                  <a16:creationId xmlns:a16="http://schemas.microsoft.com/office/drawing/2014/main" id="{53D9CDAA-E102-43D9-B45F-607D153A81A5}"/>
                </a:ext>
              </a:extLst>
            </p:cNvPr>
            <p:cNvSpPr/>
            <p:nvPr/>
          </p:nvSpPr>
          <p:spPr>
            <a:xfrm>
              <a:off x="2604361" y="1172705"/>
              <a:ext cx="360000" cy="3600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7" name="Oval 16">
              <a:extLst>
                <a:ext uri="{FF2B5EF4-FFF2-40B4-BE49-F238E27FC236}">
                  <a16:creationId xmlns:a16="http://schemas.microsoft.com/office/drawing/2014/main" id="{354EF57F-C730-4DE3-BBD4-4E2FA3FF4B6B}"/>
                </a:ext>
              </a:extLst>
            </p:cNvPr>
            <p:cNvSpPr/>
            <p:nvPr/>
          </p:nvSpPr>
          <p:spPr>
            <a:xfrm>
              <a:off x="1556611" y="1623555"/>
              <a:ext cx="360000" cy="3600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8" name="Oval 17">
              <a:extLst>
                <a:ext uri="{FF2B5EF4-FFF2-40B4-BE49-F238E27FC236}">
                  <a16:creationId xmlns:a16="http://schemas.microsoft.com/office/drawing/2014/main" id="{F159BA13-E450-400F-BE8F-833DB8FC75EF}"/>
                </a:ext>
              </a:extLst>
            </p:cNvPr>
            <p:cNvSpPr/>
            <p:nvPr/>
          </p:nvSpPr>
          <p:spPr>
            <a:xfrm>
              <a:off x="2051911" y="1633109"/>
              <a:ext cx="360000" cy="360000"/>
            </a:xfrm>
            <a:prstGeom prst="ellipse">
              <a:avLst/>
            </a:prstGeom>
            <a:solidFill>
              <a:srgbClr val="96562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9" name="Oval 18">
              <a:extLst>
                <a:ext uri="{FF2B5EF4-FFF2-40B4-BE49-F238E27FC236}">
                  <a16:creationId xmlns:a16="http://schemas.microsoft.com/office/drawing/2014/main" id="{EEF49A76-8BCE-4FB5-BE7F-7CD532FC2204}"/>
                </a:ext>
              </a:extLst>
            </p:cNvPr>
            <p:cNvSpPr/>
            <p:nvPr/>
          </p:nvSpPr>
          <p:spPr>
            <a:xfrm>
              <a:off x="2606325" y="1623555"/>
              <a:ext cx="360000" cy="360000"/>
            </a:xfrm>
            <a:prstGeom prst="ellipse">
              <a:avLst/>
            </a:prstGeom>
            <a:solidFill>
              <a:srgbClr val="A9561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21" name="Oval 20">
              <a:extLst>
                <a:ext uri="{FF2B5EF4-FFF2-40B4-BE49-F238E27FC236}">
                  <a16:creationId xmlns:a16="http://schemas.microsoft.com/office/drawing/2014/main" id="{F0AC268A-EC01-4F8C-960D-1336B9C5498B}"/>
                </a:ext>
              </a:extLst>
            </p:cNvPr>
            <p:cNvSpPr/>
            <p:nvPr/>
          </p:nvSpPr>
          <p:spPr>
            <a:xfrm>
              <a:off x="3091421" y="1641455"/>
              <a:ext cx="360000" cy="3600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22" name="Oval 21">
              <a:extLst>
                <a:ext uri="{FF2B5EF4-FFF2-40B4-BE49-F238E27FC236}">
                  <a16:creationId xmlns:a16="http://schemas.microsoft.com/office/drawing/2014/main" id="{5F703607-BE0A-4F72-944D-DC5EB6090A21}"/>
                </a:ext>
              </a:extLst>
            </p:cNvPr>
            <p:cNvSpPr/>
            <p:nvPr/>
          </p:nvSpPr>
          <p:spPr>
            <a:xfrm>
              <a:off x="3091421" y="1195677"/>
              <a:ext cx="360000" cy="360000"/>
            </a:xfrm>
            <a:prstGeom prst="ellipse">
              <a:avLst/>
            </a:prstGeom>
            <a:solidFill>
              <a:srgbClr val="FF01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grpSp>
      <p:grpSp>
        <p:nvGrpSpPr>
          <p:cNvPr id="51" name="Group 50">
            <a:extLst>
              <a:ext uri="{FF2B5EF4-FFF2-40B4-BE49-F238E27FC236}">
                <a16:creationId xmlns:a16="http://schemas.microsoft.com/office/drawing/2014/main" id="{A4F30D8A-D59D-4A6F-A62C-3B27FAA35B7B}"/>
              </a:ext>
            </a:extLst>
          </p:cNvPr>
          <p:cNvGrpSpPr/>
          <p:nvPr/>
        </p:nvGrpSpPr>
        <p:grpSpPr>
          <a:xfrm>
            <a:off x="4280761" y="1856600"/>
            <a:ext cx="1894810" cy="828750"/>
            <a:chOff x="4280761" y="1182230"/>
            <a:chExt cx="1894810" cy="828750"/>
          </a:xfrm>
        </p:grpSpPr>
        <p:sp>
          <p:nvSpPr>
            <p:cNvPr id="25" name="Oval 24">
              <a:extLst>
                <a:ext uri="{FF2B5EF4-FFF2-40B4-BE49-F238E27FC236}">
                  <a16:creationId xmlns:a16="http://schemas.microsoft.com/office/drawing/2014/main" id="{AB57DF30-2589-4DAF-93D4-27BE9C36DBDE}"/>
                </a:ext>
              </a:extLst>
            </p:cNvPr>
            <p:cNvSpPr/>
            <p:nvPr/>
          </p:nvSpPr>
          <p:spPr>
            <a:xfrm>
              <a:off x="4299811" y="1182230"/>
              <a:ext cx="360000" cy="360000"/>
            </a:xfrm>
            <a:prstGeom prst="ellipse">
              <a:avLst/>
            </a:prstGeom>
            <a:solidFill>
              <a:srgbClr val="97A25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00000"/>
                </a:solidFill>
              </a:endParaRPr>
            </a:p>
          </p:txBody>
        </p:sp>
        <p:sp>
          <p:nvSpPr>
            <p:cNvPr id="26" name="Oval 25">
              <a:extLst>
                <a:ext uri="{FF2B5EF4-FFF2-40B4-BE49-F238E27FC236}">
                  <a16:creationId xmlns:a16="http://schemas.microsoft.com/office/drawing/2014/main" id="{E59A4C04-ED78-4D92-ADB1-5C40FD3BC6E4}"/>
                </a:ext>
              </a:extLst>
            </p:cNvPr>
            <p:cNvSpPr/>
            <p:nvPr/>
          </p:nvSpPr>
          <p:spPr>
            <a:xfrm>
              <a:off x="4800368" y="1198156"/>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27" name="Oval 26">
              <a:extLst>
                <a:ext uri="{FF2B5EF4-FFF2-40B4-BE49-F238E27FC236}">
                  <a16:creationId xmlns:a16="http://schemas.microsoft.com/office/drawing/2014/main" id="{846B78DA-B634-469F-97C7-E39333191BD4}"/>
                </a:ext>
              </a:extLst>
            </p:cNvPr>
            <p:cNvSpPr/>
            <p:nvPr/>
          </p:nvSpPr>
          <p:spPr>
            <a:xfrm>
              <a:off x="5328511" y="1182230"/>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28" name="Oval 27">
              <a:extLst>
                <a:ext uri="{FF2B5EF4-FFF2-40B4-BE49-F238E27FC236}">
                  <a16:creationId xmlns:a16="http://schemas.microsoft.com/office/drawing/2014/main" id="{9791F895-C14C-4B5D-BCD0-F826A2ECDF43}"/>
                </a:ext>
              </a:extLst>
            </p:cNvPr>
            <p:cNvSpPr/>
            <p:nvPr/>
          </p:nvSpPr>
          <p:spPr>
            <a:xfrm>
              <a:off x="4280761" y="1633080"/>
              <a:ext cx="360000" cy="360000"/>
            </a:xfrm>
            <a:prstGeom prst="ellipse">
              <a:avLst/>
            </a:prstGeom>
            <a:solidFill>
              <a:srgbClr val="5D643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29" name="Oval 28">
              <a:extLst>
                <a:ext uri="{FF2B5EF4-FFF2-40B4-BE49-F238E27FC236}">
                  <a16:creationId xmlns:a16="http://schemas.microsoft.com/office/drawing/2014/main" id="{ECBF9CE9-69A1-4213-AC50-0B105E1CB19A}"/>
                </a:ext>
              </a:extLst>
            </p:cNvPr>
            <p:cNvSpPr/>
            <p:nvPr/>
          </p:nvSpPr>
          <p:spPr>
            <a:xfrm>
              <a:off x="4776061" y="1642634"/>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30" name="Oval 29">
              <a:extLst>
                <a:ext uri="{FF2B5EF4-FFF2-40B4-BE49-F238E27FC236}">
                  <a16:creationId xmlns:a16="http://schemas.microsoft.com/office/drawing/2014/main" id="{9FEE2669-50B6-47FF-A5CD-870410B0E291}"/>
                </a:ext>
              </a:extLst>
            </p:cNvPr>
            <p:cNvSpPr/>
            <p:nvPr/>
          </p:nvSpPr>
          <p:spPr>
            <a:xfrm>
              <a:off x="5330475" y="1633080"/>
              <a:ext cx="360000" cy="360000"/>
            </a:xfrm>
            <a:prstGeom prst="ellipse">
              <a:avLst/>
            </a:prstGeom>
            <a:solidFill>
              <a:srgbClr val="21231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31" name="Oval 30">
              <a:extLst>
                <a:ext uri="{FF2B5EF4-FFF2-40B4-BE49-F238E27FC236}">
                  <a16:creationId xmlns:a16="http://schemas.microsoft.com/office/drawing/2014/main" id="{59EF8CCB-F507-498B-87A4-EDF26D20A176}"/>
                </a:ext>
              </a:extLst>
            </p:cNvPr>
            <p:cNvSpPr/>
            <p:nvPr/>
          </p:nvSpPr>
          <p:spPr>
            <a:xfrm>
              <a:off x="5815571" y="1650980"/>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32" name="Oval 31">
              <a:extLst>
                <a:ext uri="{FF2B5EF4-FFF2-40B4-BE49-F238E27FC236}">
                  <a16:creationId xmlns:a16="http://schemas.microsoft.com/office/drawing/2014/main" id="{69231E52-1A3B-43DD-859C-5B48B7B7C0F8}"/>
                </a:ext>
              </a:extLst>
            </p:cNvPr>
            <p:cNvSpPr/>
            <p:nvPr/>
          </p:nvSpPr>
          <p:spPr>
            <a:xfrm>
              <a:off x="5815571" y="1205202"/>
              <a:ext cx="360000" cy="360000"/>
            </a:xfrm>
            <a:prstGeom prst="ellipse">
              <a:avLst/>
            </a:prstGeom>
            <a:solidFill>
              <a:srgbClr val="588D4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grpSp>
      <p:grpSp>
        <p:nvGrpSpPr>
          <p:cNvPr id="52" name="Group 51">
            <a:extLst>
              <a:ext uri="{FF2B5EF4-FFF2-40B4-BE49-F238E27FC236}">
                <a16:creationId xmlns:a16="http://schemas.microsoft.com/office/drawing/2014/main" id="{57710514-4608-4C6B-BBFB-2D6CBA12BAB6}"/>
              </a:ext>
            </a:extLst>
          </p:cNvPr>
          <p:cNvGrpSpPr/>
          <p:nvPr/>
        </p:nvGrpSpPr>
        <p:grpSpPr>
          <a:xfrm rot="10800000">
            <a:off x="7016341" y="1854695"/>
            <a:ext cx="1894810" cy="828750"/>
            <a:chOff x="4280761" y="1182230"/>
            <a:chExt cx="1894810" cy="828750"/>
          </a:xfrm>
        </p:grpSpPr>
        <p:sp>
          <p:nvSpPr>
            <p:cNvPr id="53" name="Oval 52">
              <a:extLst>
                <a:ext uri="{FF2B5EF4-FFF2-40B4-BE49-F238E27FC236}">
                  <a16:creationId xmlns:a16="http://schemas.microsoft.com/office/drawing/2014/main" id="{D60D7CC3-02E4-4B60-8F66-08C171620C69}"/>
                </a:ext>
              </a:extLst>
            </p:cNvPr>
            <p:cNvSpPr/>
            <p:nvPr/>
          </p:nvSpPr>
          <p:spPr>
            <a:xfrm>
              <a:off x="4299811" y="1182230"/>
              <a:ext cx="360000" cy="360000"/>
            </a:xfrm>
            <a:prstGeom prst="ellipse">
              <a:avLst/>
            </a:prstGeom>
            <a:solidFill>
              <a:srgbClr val="E25B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00000"/>
                </a:solidFill>
              </a:endParaRPr>
            </a:p>
          </p:txBody>
        </p:sp>
        <p:sp>
          <p:nvSpPr>
            <p:cNvPr id="54" name="Oval 53">
              <a:extLst>
                <a:ext uri="{FF2B5EF4-FFF2-40B4-BE49-F238E27FC236}">
                  <a16:creationId xmlns:a16="http://schemas.microsoft.com/office/drawing/2014/main" id="{966E473A-63CA-4A81-A538-3A72B732308A}"/>
                </a:ext>
              </a:extLst>
            </p:cNvPr>
            <p:cNvSpPr/>
            <p:nvPr/>
          </p:nvSpPr>
          <p:spPr>
            <a:xfrm>
              <a:off x="4800368" y="1198156"/>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55" name="Oval 54">
              <a:extLst>
                <a:ext uri="{FF2B5EF4-FFF2-40B4-BE49-F238E27FC236}">
                  <a16:creationId xmlns:a16="http://schemas.microsoft.com/office/drawing/2014/main" id="{9A50763B-34C5-4AF5-9D28-B7265E3FF258}"/>
                </a:ext>
              </a:extLst>
            </p:cNvPr>
            <p:cNvSpPr/>
            <p:nvPr/>
          </p:nvSpPr>
          <p:spPr>
            <a:xfrm>
              <a:off x="5328511" y="1182230"/>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56" name="Oval 55">
              <a:extLst>
                <a:ext uri="{FF2B5EF4-FFF2-40B4-BE49-F238E27FC236}">
                  <a16:creationId xmlns:a16="http://schemas.microsoft.com/office/drawing/2014/main" id="{E3DEE2EF-C73E-4C08-BF2F-0B6B8F130F34}"/>
                </a:ext>
              </a:extLst>
            </p:cNvPr>
            <p:cNvSpPr/>
            <p:nvPr/>
          </p:nvSpPr>
          <p:spPr>
            <a:xfrm>
              <a:off x="4280761" y="1633080"/>
              <a:ext cx="360000" cy="360000"/>
            </a:xfrm>
            <a:prstGeom prst="ellipse">
              <a:avLst/>
            </a:prstGeom>
            <a:solidFill>
              <a:srgbClr val="5D643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57" name="Oval 56">
              <a:extLst>
                <a:ext uri="{FF2B5EF4-FFF2-40B4-BE49-F238E27FC236}">
                  <a16:creationId xmlns:a16="http://schemas.microsoft.com/office/drawing/2014/main" id="{C4882C0D-576A-4CCC-A3AF-4CC9D9472A91}"/>
                </a:ext>
              </a:extLst>
            </p:cNvPr>
            <p:cNvSpPr/>
            <p:nvPr/>
          </p:nvSpPr>
          <p:spPr>
            <a:xfrm>
              <a:off x="4776061" y="1642634"/>
              <a:ext cx="360000" cy="360000"/>
            </a:xfrm>
            <a:prstGeom prst="ellipse">
              <a:avLst/>
            </a:prstGeom>
            <a:solidFill>
              <a:srgbClr val="5D64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58" name="Oval 57">
              <a:extLst>
                <a:ext uri="{FF2B5EF4-FFF2-40B4-BE49-F238E27FC236}">
                  <a16:creationId xmlns:a16="http://schemas.microsoft.com/office/drawing/2014/main" id="{DF712DF7-5B91-49FC-8C5E-6E715D716861}"/>
                </a:ext>
              </a:extLst>
            </p:cNvPr>
            <p:cNvSpPr/>
            <p:nvPr/>
          </p:nvSpPr>
          <p:spPr>
            <a:xfrm>
              <a:off x="5330475" y="1633080"/>
              <a:ext cx="360000" cy="360000"/>
            </a:xfrm>
            <a:prstGeom prst="ellipse">
              <a:avLst/>
            </a:prstGeom>
            <a:solidFill>
              <a:srgbClr val="21231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59" name="Oval 58">
              <a:extLst>
                <a:ext uri="{FF2B5EF4-FFF2-40B4-BE49-F238E27FC236}">
                  <a16:creationId xmlns:a16="http://schemas.microsoft.com/office/drawing/2014/main" id="{53762E77-5394-4D52-A8C8-7D2FF6A77C8C}"/>
                </a:ext>
              </a:extLst>
            </p:cNvPr>
            <p:cNvSpPr/>
            <p:nvPr/>
          </p:nvSpPr>
          <p:spPr>
            <a:xfrm>
              <a:off x="5815571" y="1650980"/>
              <a:ext cx="360000" cy="360000"/>
            </a:xfrm>
            <a:prstGeom prst="ellipse">
              <a:avLst/>
            </a:prstGeom>
            <a:solidFill>
              <a:srgbClr val="794B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0" name="Oval 59">
              <a:extLst>
                <a:ext uri="{FF2B5EF4-FFF2-40B4-BE49-F238E27FC236}">
                  <a16:creationId xmlns:a16="http://schemas.microsoft.com/office/drawing/2014/main" id="{7DFB492E-C6A3-4594-B60B-5B947D741CCE}"/>
                </a:ext>
              </a:extLst>
            </p:cNvPr>
            <p:cNvSpPr/>
            <p:nvPr/>
          </p:nvSpPr>
          <p:spPr>
            <a:xfrm>
              <a:off x="5815571" y="1205202"/>
              <a:ext cx="360000" cy="360000"/>
            </a:xfrm>
            <a:prstGeom prst="ellipse">
              <a:avLst/>
            </a:prstGeom>
            <a:solidFill>
              <a:srgbClr val="588D4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grpSp>
      <p:sp>
        <p:nvSpPr>
          <p:cNvPr id="62" name="Oval 61">
            <a:extLst>
              <a:ext uri="{FF2B5EF4-FFF2-40B4-BE49-F238E27FC236}">
                <a16:creationId xmlns:a16="http://schemas.microsoft.com/office/drawing/2014/main" id="{AD3F4A58-6291-4EC9-9EFA-07DAF34DAF06}"/>
              </a:ext>
            </a:extLst>
          </p:cNvPr>
          <p:cNvSpPr/>
          <p:nvPr/>
        </p:nvSpPr>
        <p:spPr>
          <a:xfrm rot="10800000">
            <a:off x="11222154" y="2377820"/>
            <a:ext cx="360000" cy="360000"/>
          </a:xfrm>
          <a:prstGeom prst="ellipse">
            <a:avLst/>
          </a:prstGeom>
          <a:solidFill>
            <a:srgbClr val="1140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3" name="Oval 62">
            <a:extLst>
              <a:ext uri="{FF2B5EF4-FFF2-40B4-BE49-F238E27FC236}">
                <a16:creationId xmlns:a16="http://schemas.microsoft.com/office/drawing/2014/main" id="{01338137-BCBE-4390-B3CA-4ABEA17AE467}"/>
              </a:ext>
            </a:extLst>
          </p:cNvPr>
          <p:cNvSpPr/>
          <p:nvPr/>
        </p:nvSpPr>
        <p:spPr>
          <a:xfrm rot="10800000">
            <a:off x="10721597" y="2361894"/>
            <a:ext cx="360000" cy="360000"/>
          </a:xfrm>
          <a:prstGeom prst="ellipse">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4" name="Oval 63">
            <a:extLst>
              <a:ext uri="{FF2B5EF4-FFF2-40B4-BE49-F238E27FC236}">
                <a16:creationId xmlns:a16="http://schemas.microsoft.com/office/drawing/2014/main" id="{BCE90737-C889-4805-97EE-C50B98D1E75C}"/>
              </a:ext>
            </a:extLst>
          </p:cNvPr>
          <p:cNvSpPr/>
          <p:nvPr/>
        </p:nvSpPr>
        <p:spPr>
          <a:xfrm rot="10800000">
            <a:off x="10193454" y="2377820"/>
            <a:ext cx="360000" cy="360000"/>
          </a:xfrm>
          <a:prstGeom prst="ellipse">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5" name="Oval 64">
            <a:extLst>
              <a:ext uri="{FF2B5EF4-FFF2-40B4-BE49-F238E27FC236}">
                <a16:creationId xmlns:a16="http://schemas.microsoft.com/office/drawing/2014/main" id="{0301DB98-8C9B-4F7F-8D59-3BD0863D08E5}"/>
              </a:ext>
            </a:extLst>
          </p:cNvPr>
          <p:cNvSpPr/>
          <p:nvPr/>
        </p:nvSpPr>
        <p:spPr>
          <a:xfrm rot="10800000">
            <a:off x="11222154" y="1909070"/>
            <a:ext cx="360000" cy="360000"/>
          </a:xfrm>
          <a:prstGeom prst="ellips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6" name="Oval 65">
            <a:extLst>
              <a:ext uri="{FF2B5EF4-FFF2-40B4-BE49-F238E27FC236}">
                <a16:creationId xmlns:a16="http://schemas.microsoft.com/office/drawing/2014/main" id="{59BD4F99-84CD-4CA3-9A19-CE477EFB5E19}"/>
              </a:ext>
            </a:extLst>
          </p:cNvPr>
          <p:cNvSpPr/>
          <p:nvPr/>
        </p:nvSpPr>
        <p:spPr>
          <a:xfrm rot="10800000">
            <a:off x="10745904" y="1917416"/>
            <a:ext cx="360000" cy="360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7" name="Oval 66">
            <a:extLst>
              <a:ext uri="{FF2B5EF4-FFF2-40B4-BE49-F238E27FC236}">
                <a16:creationId xmlns:a16="http://schemas.microsoft.com/office/drawing/2014/main" id="{23C807A7-DF96-4E6B-8CC0-61A12A93F926}"/>
              </a:ext>
            </a:extLst>
          </p:cNvPr>
          <p:cNvSpPr/>
          <p:nvPr/>
        </p:nvSpPr>
        <p:spPr>
          <a:xfrm rot="10800000">
            <a:off x="10191490" y="1926970"/>
            <a:ext cx="360000" cy="360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8" name="Oval 67">
            <a:extLst>
              <a:ext uri="{FF2B5EF4-FFF2-40B4-BE49-F238E27FC236}">
                <a16:creationId xmlns:a16="http://schemas.microsoft.com/office/drawing/2014/main" id="{5879B7F9-DFBF-4450-B43B-044E3746E265}"/>
              </a:ext>
            </a:extLst>
          </p:cNvPr>
          <p:cNvSpPr/>
          <p:nvPr/>
        </p:nvSpPr>
        <p:spPr>
          <a:xfrm rot="10800000">
            <a:off x="9706394" y="1909070"/>
            <a:ext cx="360000" cy="360000"/>
          </a:xfrm>
          <a:prstGeom prst="ellips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69" name="Oval 68">
            <a:extLst>
              <a:ext uri="{FF2B5EF4-FFF2-40B4-BE49-F238E27FC236}">
                <a16:creationId xmlns:a16="http://schemas.microsoft.com/office/drawing/2014/main" id="{C783B81E-0A2B-4A37-9674-E4B129E35213}"/>
              </a:ext>
            </a:extLst>
          </p:cNvPr>
          <p:cNvSpPr/>
          <p:nvPr/>
        </p:nvSpPr>
        <p:spPr>
          <a:xfrm rot="10800000">
            <a:off x="9706394" y="2354848"/>
            <a:ext cx="360000" cy="360000"/>
          </a:xfrm>
          <a:prstGeom prst="ellipse">
            <a:avLst/>
          </a:prstGeom>
          <a:solidFill>
            <a:srgbClr val="696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111" name="TextBox 110">
            <a:extLst>
              <a:ext uri="{FF2B5EF4-FFF2-40B4-BE49-F238E27FC236}">
                <a16:creationId xmlns:a16="http://schemas.microsoft.com/office/drawing/2014/main" id="{9E75E84D-4CAF-4543-9D9A-03A72C73101D}"/>
              </a:ext>
            </a:extLst>
          </p:cNvPr>
          <p:cNvSpPr txBox="1"/>
          <p:nvPr/>
        </p:nvSpPr>
        <p:spPr>
          <a:xfrm>
            <a:off x="95250" y="5202237"/>
            <a:ext cx="11967210"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Predict resistance of the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‘Below’ </a:t>
            </a:r>
            <a:r>
              <a:rPr lang="en-GB" sz="2400" dirty="0">
                <a:latin typeface="Arial" panose="020B0604020202020204" pitchFamily="34" charset="0"/>
                <a:cs typeface="Arial" panose="020B0604020202020204" pitchFamily="34" charset="0"/>
              </a:rPr>
              <a:t>genotypes – they belong to these families, too. With-out knowing any ‘effect’ of marker or gene you predict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highlighted</a:t>
            </a:r>
            <a:r>
              <a:rPr lang="en-GB" sz="2400" dirty="0">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genotype</a:t>
            </a:r>
            <a:r>
              <a:rPr lang="en-GB" sz="2400" dirty="0">
                <a:latin typeface="Arial" panose="020B0604020202020204" pitchFamily="34" charset="0"/>
                <a:cs typeface="Arial" panose="020B0604020202020204" pitchFamily="34" charset="0"/>
              </a:rPr>
              <a:t> as rather resistant! All members of </a:t>
            </a:r>
            <a:r>
              <a:rPr lang="en-GB" sz="2400" dirty="0">
                <a:solidFill>
                  <a:srgbClr val="0000FF"/>
                </a:solidFill>
                <a:latin typeface="Arial" panose="020B0604020202020204" pitchFamily="34" charset="0"/>
                <a:cs typeface="Arial" panose="020B0604020202020204" pitchFamily="34" charset="0"/>
              </a:rPr>
              <a:t>that family </a:t>
            </a:r>
            <a:r>
              <a:rPr lang="en-GB" sz="2400" dirty="0">
                <a:latin typeface="Arial" panose="020B0604020202020204" pitchFamily="34" charset="0"/>
                <a:cs typeface="Arial" panose="020B0604020202020204" pitchFamily="34" charset="0"/>
              </a:rPr>
              <a:t>are seemingly resistant. For this prediction, you need no (genetic) information other than knowledge about family affiliation ;-).  </a:t>
            </a:r>
          </a:p>
        </p:txBody>
      </p:sp>
      <p:sp>
        <p:nvSpPr>
          <p:cNvPr id="24" name="Rectangle: Rounded Corners 23">
            <a:extLst>
              <a:ext uri="{FF2B5EF4-FFF2-40B4-BE49-F238E27FC236}">
                <a16:creationId xmlns:a16="http://schemas.microsoft.com/office/drawing/2014/main" id="{2F7BCF02-FE88-4C59-B65A-68E876D5A25F}"/>
              </a:ext>
            </a:extLst>
          </p:cNvPr>
          <p:cNvSpPr/>
          <p:nvPr/>
        </p:nvSpPr>
        <p:spPr>
          <a:xfrm>
            <a:off x="7956854" y="5602943"/>
            <a:ext cx="1554996" cy="384124"/>
          </a:xfrm>
          <a:prstGeom prst="roundRect">
            <a:avLst/>
          </a:prstGeom>
          <a:noFill/>
          <a:ln w="285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Rounded Corners 111">
            <a:extLst>
              <a:ext uri="{FF2B5EF4-FFF2-40B4-BE49-F238E27FC236}">
                <a16:creationId xmlns:a16="http://schemas.microsoft.com/office/drawing/2014/main" id="{519857C7-C43E-43ED-8973-7E681C8D67AE}"/>
              </a:ext>
            </a:extLst>
          </p:cNvPr>
          <p:cNvSpPr/>
          <p:nvPr/>
        </p:nvSpPr>
        <p:spPr>
          <a:xfrm>
            <a:off x="62865" y="3086751"/>
            <a:ext cx="11999595" cy="2081903"/>
          </a:xfrm>
          <a:prstGeom prst="roundRect">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6" name="Rectangle: Rounded Corners 5">
            <a:extLst>
              <a:ext uri="{FF2B5EF4-FFF2-40B4-BE49-F238E27FC236}">
                <a16:creationId xmlns:a16="http://schemas.microsoft.com/office/drawing/2014/main" id="{63885D11-5A4C-4E3B-8BCA-26AF9F193C02}"/>
              </a:ext>
            </a:extLst>
          </p:cNvPr>
          <p:cNvSpPr/>
          <p:nvPr/>
        </p:nvSpPr>
        <p:spPr>
          <a:xfrm>
            <a:off x="1252781" y="3709395"/>
            <a:ext cx="2490061" cy="1327688"/>
          </a:xfrm>
          <a:prstGeom prst="roundRect">
            <a:avLst/>
          </a:prstGeom>
          <a:solidFill>
            <a:schemeClr val="bg1"/>
          </a:solidFill>
          <a:ln w="285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 name="Rectangle: Rounded Corners 6">
            <a:extLst>
              <a:ext uri="{FF2B5EF4-FFF2-40B4-BE49-F238E27FC236}">
                <a16:creationId xmlns:a16="http://schemas.microsoft.com/office/drawing/2014/main" id="{7B50F806-AA51-4CDF-A800-2B70E31F255E}"/>
              </a:ext>
            </a:extLst>
          </p:cNvPr>
          <p:cNvSpPr/>
          <p:nvPr/>
        </p:nvSpPr>
        <p:spPr>
          <a:xfrm>
            <a:off x="3972735" y="3706815"/>
            <a:ext cx="2490061" cy="1327688"/>
          </a:xfrm>
          <a:prstGeom prst="roundRect">
            <a:avLst/>
          </a:prstGeom>
          <a:solidFill>
            <a:schemeClr val="bg1"/>
          </a:solidFill>
          <a:ln w="28575">
            <a:solidFill>
              <a:srgbClr val="5D643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 name="Rectangle: Rounded Corners 7">
            <a:extLst>
              <a:ext uri="{FF2B5EF4-FFF2-40B4-BE49-F238E27FC236}">
                <a16:creationId xmlns:a16="http://schemas.microsoft.com/office/drawing/2014/main" id="{8E5E7B2F-7B91-492D-8C9C-D6E56271C607}"/>
              </a:ext>
            </a:extLst>
          </p:cNvPr>
          <p:cNvSpPr/>
          <p:nvPr/>
        </p:nvSpPr>
        <p:spPr>
          <a:xfrm>
            <a:off x="6705604" y="3706814"/>
            <a:ext cx="2490061" cy="1327688"/>
          </a:xfrm>
          <a:prstGeom prst="roundRect">
            <a:avLst/>
          </a:prstGeom>
          <a:solidFill>
            <a:schemeClr val="bg1"/>
          </a:solidFill>
          <a:ln w="28575">
            <a:solidFill>
              <a:srgbClr val="5D643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50000"/>
                  <a:lumOff val="50000"/>
                </a:schemeClr>
              </a:solidFill>
            </a:endParaRPr>
          </a:p>
        </p:txBody>
      </p:sp>
      <p:sp>
        <p:nvSpPr>
          <p:cNvPr id="9" name="Rectangle: Rounded Corners 8">
            <a:extLst>
              <a:ext uri="{FF2B5EF4-FFF2-40B4-BE49-F238E27FC236}">
                <a16:creationId xmlns:a16="http://schemas.microsoft.com/office/drawing/2014/main" id="{FDDB6A5F-BD48-4B65-84C8-83370398FE55}"/>
              </a:ext>
            </a:extLst>
          </p:cNvPr>
          <p:cNvSpPr/>
          <p:nvPr/>
        </p:nvSpPr>
        <p:spPr>
          <a:xfrm>
            <a:off x="9425559" y="3647073"/>
            <a:ext cx="2490061" cy="1327688"/>
          </a:xfrm>
          <a:prstGeom prst="roundRect">
            <a:avLst/>
          </a:prstGeom>
          <a:solidFill>
            <a:schemeClr val="bg1"/>
          </a:solidFill>
          <a:ln w="28575">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lumMod val="50000"/>
                  <a:lumOff val="50000"/>
                </a:schemeClr>
              </a:solidFill>
            </a:endParaRPr>
          </a:p>
        </p:txBody>
      </p:sp>
      <p:grpSp>
        <p:nvGrpSpPr>
          <p:cNvPr id="70" name="Group 69">
            <a:extLst>
              <a:ext uri="{FF2B5EF4-FFF2-40B4-BE49-F238E27FC236}">
                <a16:creationId xmlns:a16="http://schemas.microsoft.com/office/drawing/2014/main" id="{8D0D2B91-31F8-441F-B8D4-886A0F510FC7}"/>
              </a:ext>
            </a:extLst>
          </p:cNvPr>
          <p:cNvGrpSpPr/>
          <p:nvPr/>
        </p:nvGrpSpPr>
        <p:grpSpPr>
          <a:xfrm rot="10800000">
            <a:off x="1520609" y="3989593"/>
            <a:ext cx="1894810" cy="828750"/>
            <a:chOff x="1556611" y="1172705"/>
            <a:chExt cx="1894810" cy="828750"/>
          </a:xfrm>
          <a:noFill/>
        </p:grpSpPr>
        <p:sp>
          <p:nvSpPr>
            <p:cNvPr id="71" name="Oval 70">
              <a:extLst>
                <a:ext uri="{FF2B5EF4-FFF2-40B4-BE49-F238E27FC236}">
                  <a16:creationId xmlns:a16="http://schemas.microsoft.com/office/drawing/2014/main" id="{6E5D12D3-F33B-4ED2-82A7-8E62499D26EF}"/>
                </a:ext>
              </a:extLst>
            </p:cNvPr>
            <p:cNvSpPr/>
            <p:nvPr/>
          </p:nvSpPr>
          <p:spPr>
            <a:xfrm>
              <a:off x="15756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2" name="Oval 71">
              <a:extLst>
                <a:ext uri="{FF2B5EF4-FFF2-40B4-BE49-F238E27FC236}">
                  <a16:creationId xmlns:a16="http://schemas.microsoft.com/office/drawing/2014/main" id="{A4267C3C-BF16-44E7-B544-1EB93E56AAAA}"/>
                </a:ext>
              </a:extLst>
            </p:cNvPr>
            <p:cNvSpPr/>
            <p:nvPr/>
          </p:nvSpPr>
          <p:spPr>
            <a:xfrm>
              <a:off x="2076218" y="1188631"/>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3" name="Oval 72">
              <a:extLst>
                <a:ext uri="{FF2B5EF4-FFF2-40B4-BE49-F238E27FC236}">
                  <a16:creationId xmlns:a16="http://schemas.microsoft.com/office/drawing/2014/main" id="{A3F101C6-CD95-4FA2-8FC8-18A307E5F869}"/>
                </a:ext>
              </a:extLst>
            </p:cNvPr>
            <p:cNvSpPr/>
            <p:nvPr/>
          </p:nvSpPr>
          <p:spPr>
            <a:xfrm>
              <a:off x="26043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4" name="Oval 73">
              <a:extLst>
                <a:ext uri="{FF2B5EF4-FFF2-40B4-BE49-F238E27FC236}">
                  <a16:creationId xmlns:a16="http://schemas.microsoft.com/office/drawing/2014/main" id="{B20AD7C3-17EF-4E0C-89AE-FDBD60943401}"/>
                </a:ext>
              </a:extLst>
            </p:cNvPr>
            <p:cNvSpPr/>
            <p:nvPr/>
          </p:nvSpPr>
          <p:spPr>
            <a:xfrm>
              <a:off x="1556611"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5" name="Oval 74">
              <a:extLst>
                <a:ext uri="{FF2B5EF4-FFF2-40B4-BE49-F238E27FC236}">
                  <a16:creationId xmlns:a16="http://schemas.microsoft.com/office/drawing/2014/main" id="{C6C9F58F-2E0E-453E-95C2-9C5C04DA59EC}"/>
                </a:ext>
              </a:extLst>
            </p:cNvPr>
            <p:cNvSpPr/>
            <p:nvPr/>
          </p:nvSpPr>
          <p:spPr>
            <a:xfrm>
              <a:off x="2051911" y="1633109"/>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6" name="Oval 75">
              <a:extLst>
                <a:ext uri="{FF2B5EF4-FFF2-40B4-BE49-F238E27FC236}">
                  <a16:creationId xmlns:a16="http://schemas.microsoft.com/office/drawing/2014/main" id="{78FF7E38-1942-4478-AF86-85ACCC2008C2}"/>
                </a:ext>
              </a:extLst>
            </p:cNvPr>
            <p:cNvSpPr/>
            <p:nvPr/>
          </p:nvSpPr>
          <p:spPr>
            <a:xfrm>
              <a:off x="2606325"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7" name="Oval 76">
              <a:extLst>
                <a:ext uri="{FF2B5EF4-FFF2-40B4-BE49-F238E27FC236}">
                  <a16:creationId xmlns:a16="http://schemas.microsoft.com/office/drawing/2014/main" id="{FCD2C8DE-CF74-4C5D-9B67-2EB22C6FD838}"/>
                </a:ext>
              </a:extLst>
            </p:cNvPr>
            <p:cNvSpPr/>
            <p:nvPr/>
          </p:nvSpPr>
          <p:spPr>
            <a:xfrm>
              <a:off x="3091421" y="16414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78" name="Oval 77">
              <a:extLst>
                <a:ext uri="{FF2B5EF4-FFF2-40B4-BE49-F238E27FC236}">
                  <a16:creationId xmlns:a16="http://schemas.microsoft.com/office/drawing/2014/main" id="{57E6D359-ACD3-41C6-854C-4F57F943141C}"/>
                </a:ext>
              </a:extLst>
            </p:cNvPr>
            <p:cNvSpPr/>
            <p:nvPr/>
          </p:nvSpPr>
          <p:spPr>
            <a:xfrm>
              <a:off x="3091421" y="1195677"/>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grpSp>
      <p:grpSp>
        <p:nvGrpSpPr>
          <p:cNvPr id="79" name="Group 78">
            <a:extLst>
              <a:ext uri="{FF2B5EF4-FFF2-40B4-BE49-F238E27FC236}">
                <a16:creationId xmlns:a16="http://schemas.microsoft.com/office/drawing/2014/main" id="{BD9CDF68-F0C7-4FB5-9259-ADD5138DC6D7}"/>
              </a:ext>
            </a:extLst>
          </p:cNvPr>
          <p:cNvGrpSpPr/>
          <p:nvPr/>
        </p:nvGrpSpPr>
        <p:grpSpPr>
          <a:xfrm rot="10800000">
            <a:off x="4221899" y="3993403"/>
            <a:ext cx="1894810" cy="828750"/>
            <a:chOff x="1556611" y="1172705"/>
            <a:chExt cx="1894810" cy="828750"/>
          </a:xfrm>
          <a:noFill/>
        </p:grpSpPr>
        <p:sp>
          <p:nvSpPr>
            <p:cNvPr id="80" name="Oval 79">
              <a:extLst>
                <a:ext uri="{FF2B5EF4-FFF2-40B4-BE49-F238E27FC236}">
                  <a16:creationId xmlns:a16="http://schemas.microsoft.com/office/drawing/2014/main" id="{A9C7BE10-48F2-4059-9CD9-4079AB570EE8}"/>
                </a:ext>
              </a:extLst>
            </p:cNvPr>
            <p:cNvSpPr/>
            <p:nvPr/>
          </p:nvSpPr>
          <p:spPr>
            <a:xfrm>
              <a:off x="15756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1" name="Oval 80">
              <a:extLst>
                <a:ext uri="{FF2B5EF4-FFF2-40B4-BE49-F238E27FC236}">
                  <a16:creationId xmlns:a16="http://schemas.microsoft.com/office/drawing/2014/main" id="{9B35FD7A-B662-4289-8E6D-8944FC175575}"/>
                </a:ext>
              </a:extLst>
            </p:cNvPr>
            <p:cNvSpPr/>
            <p:nvPr/>
          </p:nvSpPr>
          <p:spPr>
            <a:xfrm>
              <a:off x="2076218" y="1188631"/>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2" name="Oval 81">
              <a:extLst>
                <a:ext uri="{FF2B5EF4-FFF2-40B4-BE49-F238E27FC236}">
                  <a16:creationId xmlns:a16="http://schemas.microsoft.com/office/drawing/2014/main" id="{579C356B-CC32-47AE-AA9C-F06FD439DDD7}"/>
                </a:ext>
              </a:extLst>
            </p:cNvPr>
            <p:cNvSpPr/>
            <p:nvPr/>
          </p:nvSpPr>
          <p:spPr>
            <a:xfrm>
              <a:off x="26043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3" name="Oval 82">
              <a:extLst>
                <a:ext uri="{FF2B5EF4-FFF2-40B4-BE49-F238E27FC236}">
                  <a16:creationId xmlns:a16="http://schemas.microsoft.com/office/drawing/2014/main" id="{05E46F4F-BF99-458A-8587-1A33083F3015}"/>
                </a:ext>
              </a:extLst>
            </p:cNvPr>
            <p:cNvSpPr/>
            <p:nvPr/>
          </p:nvSpPr>
          <p:spPr>
            <a:xfrm>
              <a:off x="1556611"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4" name="Oval 83">
              <a:extLst>
                <a:ext uri="{FF2B5EF4-FFF2-40B4-BE49-F238E27FC236}">
                  <a16:creationId xmlns:a16="http://schemas.microsoft.com/office/drawing/2014/main" id="{235E7F34-7A14-404C-8E66-64782B3F186D}"/>
                </a:ext>
              </a:extLst>
            </p:cNvPr>
            <p:cNvSpPr/>
            <p:nvPr/>
          </p:nvSpPr>
          <p:spPr>
            <a:xfrm>
              <a:off x="2051911" y="1633109"/>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5" name="Oval 84">
              <a:extLst>
                <a:ext uri="{FF2B5EF4-FFF2-40B4-BE49-F238E27FC236}">
                  <a16:creationId xmlns:a16="http://schemas.microsoft.com/office/drawing/2014/main" id="{4B215014-9E93-4C1C-9EEA-90B72FECFB50}"/>
                </a:ext>
              </a:extLst>
            </p:cNvPr>
            <p:cNvSpPr/>
            <p:nvPr/>
          </p:nvSpPr>
          <p:spPr>
            <a:xfrm>
              <a:off x="2606325"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6" name="Oval 85">
              <a:extLst>
                <a:ext uri="{FF2B5EF4-FFF2-40B4-BE49-F238E27FC236}">
                  <a16:creationId xmlns:a16="http://schemas.microsoft.com/office/drawing/2014/main" id="{972B9437-0A63-4876-92DD-5A6133D28B09}"/>
                </a:ext>
              </a:extLst>
            </p:cNvPr>
            <p:cNvSpPr/>
            <p:nvPr/>
          </p:nvSpPr>
          <p:spPr>
            <a:xfrm>
              <a:off x="3091421" y="16414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87" name="Oval 86">
              <a:extLst>
                <a:ext uri="{FF2B5EF4-FFF2-40B4-BE49-F238E27FC236}">
                  <a16:creationId xmlns:a16="http://schemas.microsoft.com/office/drawing/2014/main" id="{4AF3EF62-9A0E-4EF8-B1C9-6C721AB19ABE}"/>
                </a:ext>
              </a:extLst>
            </p:cNvPr>
            <p:cNvSpPr/>
            <p:nvPr/>
          </p:nvSpPr>
          <p:spPr>
            <a:xfrm>
              <a:off x="3091421" y="1195677"/>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grpSp>
      <p:grpSp>
        <p:nvGrpSpPr>
          <p:cNvPr id="88" name="Group 87">
            <a:extLst>
              <a:ext uri="{FF2B5EF4-FFF2-40B4-BE49-F238E27FC236}">
                <a16:creationId xmlns:a16="http://schemas.microsoft.com/office/drawing/2014/main" id="{D5FF518C-BFE0-4E83-9656-A85BB325D9A0}"/>
              </a:ext>
            </a:extLst>
          </p:cNvPr>
          <p:cNvGrpSpPr/>
          <p:nvPr/>
        </p:nvGrpSpPr>
        <p:grpSpPr>
          <a:xfrm rot="10800000">
            <a:off x="6982244" y="3993403"/>
            <a:ext cx="1894810" cy="828750"/>
            <a:chOff x="1556611" y="1172705"/>
            <a:chExt cx="1894810" cy="828750"/>
          </a:xfrm>
          <a:noFill/>
        </p:grpSpPr>
        <p:sp>
          <p:nvSpPr>
            <p:cNvPr id="89" name="Oval 88">
              <a:extLst>
                <a:ext uri="{FF2B5EF4-FFF2-40B4-BE49-F238E27FC236}">
                  <a16:creationId xmlns:a16="http://schemas.microsoft.com/office/drawing/2014/main" id="{FB69912B-FCEE-47F0-9846-DB2A4B6E5FDD}"/>
                </a:ext>
              </a:extLst>
            </p:cNvPr>
            <p:cNvSpPr/>
            <p:nvPr/>
          </p:nvSpPr>
          <p:spPr>
            <a:xfrm>
              <a:off x="15756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0" name="Oval 89">
              <a:extLst>
                <a:ext uri="{FF2B5EF4-FFF2-40B4-BE49-F238E27FC236}">
                  <a16:creationId xmlns:a16="http://schemas.microsoft.com/office/drawing/2014/main" id="{E7156266-3A1B-4CA0-8E58-FAC46F0F46C2}"/>
                </a:ext>
              </a:extLst>
            </p:cNvPr>
            <p:cNvSpPr/>
            <p:nvPr/>
          </p:nvSpPr>
          <p:spPr>
            <a:xfrm>
              <a:off x="2076218" y="1188631"/>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1" name="Oval 90">
              <a:extLst>
                <a:ext uri="{FF2B5EF4-FFF2-40B4-BE49-F238E27FC236}">
                  <a16:creationId xmlns:a16="http://schemas.microsoft.com/office/drawing/2014/main" id="{6A2174D9-4BE8-4300-969A-202038A20128}"/>
                </a:ext>
              </a:extLst>
            </p:cNvPr>
            <p:cNvSpPr/>
            <p:nvPr/>
          </p:nvSpPr>
          <p:spPr>
            <a:xfrm>
              <a:off x="2604361" y="117270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2" name="Oval 91">
              <a:extLst>
                <a:ext uri="{FF2B5EF4-FFF2-40B4-BE49-F238E27FC236}">
                  <a16:creationId xmlns:a16="http://schemas.microsoft.com/office/drawing/2014/main" id="{91C51C79-81E1-4AD2-9278-A5CE48BD3824}"/>
                </a:ext>
              </a:extLst>
            </p:cNvPr>
            <p:cNvSpPr/>
            <p:nvPr/>
          </p:nvSpPr>
          <p:spPr>
            <a:xfrm>
              <a:off x="1556611"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3" name="Oval 92">
              <a:extLst>
                <a:ext uri="{FF2B5EF4-FFF2-40B4-BE49-F238E27FC236}">
                  <a16:creationId xmlns:a16="http://schemas.microsoft.com/office/drawing/2014/main" id="{8E3DE032-3C68-47B7-83D0-63C0161AD280}"/>
                </a:ext>
              </a:extLst>
            </p:cNvPr>
            <p:cNvSpPr/>
            <p:nvPr/>
          </p:nvSpPr>
          <p:spPr>
            <a:xfrm>
              <a:off x="2051911" y="1633109"/>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4" name="Oval 93">
              <a:extLst>
                <a:ext uri="{FF2B5EF4-FFF2-40B4-BE49-F238E27FC236}">
                  <a16:creationId xmlns:a16="http://schemas.microsoft.com/office/drawing/2014/main" id="{B754EBC0-59FC-4F15-A594-20C15786DBF5}"/>
                </a:ext>
              </a:extLst>
            </p:cNvPr>
            <p:cNvSpPr/>
            <p:nvPr/>
          </p:nvSpPr>
          <p:spPr>
            <a:xfrm>
              <a:off x="2606325" y="16235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5" name="Oval 94">
              <a:extLst>
                <a:ext uri="{FF2B5EF4-FFF2-40B4-BE49-F238E27FC236}">
                  <a16:creationId xmlns:a16="http://schemas.microsoft.com/office/drawing/2014/main" id="{794EE3B2-2D00-432C-89EB-4DA1CD402DA3}"/>
                </a:ext>
              </a:extLst>
            </p:cNvPr>
            <p:cNvSpPr/>
            <p:nvPr/>
          </p:nvSpPr>
          <p:spPr>
            <a:xfrm>
              <a:off x="3091421" y="1641455"/>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6" name="Oval 95">
              <a:extLst>
                <a:ext uri="{FF2B5EF4-FFF2-40B4-BE49-F238E27FC236}">
                  <a16:creationId xmlns:a16="http://schemas.microsoft.com/office/drawing/2014/main" id="{0330688A-FBA6-4F2E-9473-6CAF2C7BD546}"/>
                </a:ext>
              </a:extLst>
            </p:cNvPr>
            <p:cNvSpPr/>
            <p:nvPr/>
          </p:nvSpPr>
          <p:spPr>
            <a:xfrm>
              <a:off x="3091421" y="1195677"/>
              <a:ext cx="360000" cy="3600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grpSp>
      <p:sp>
        <p:nvSpPr>
          <p:cNvPr id="98" name="Oval 97">
            <a:extLst>
              <a:ext uri="{FF2B5EF4-FFF2-40B4-BE49-F238E27FC236}">
                <a16:creationId xmlns:a16="http://schemas.microsoft.com/office/drawing/2014/main" id="{9FC9537E-0925-4D8D-A3E0-906DAE3153B2}"/>
              </a:ext>
            </a:extLst>
          </p:cNvPr>
          <p:cNvSpPr/>
          <p:nvPr/>
        </p:nvSpPr>
        <p:spPr>
          <a:xfrm rot="10800000">
            <a:off x="11235489" y="4467868"/>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99" name="Oval 98">
            <a:extLst>
              <a:ext uri="{FF2B5EF4-FFF2-40B4-BE49-F238E27FC236}">
                <a16:creationId xmlns:a16="http://schemas.microsoft.com/office/drawing/2014/main" id="{D5A1DD00-BCDE-4F5C-9B7B-7CA20FECE200}"/>
              </a:ext>
            </a:extLst>
          </p:cNvPr>
          <p:cNvSpPr/>
          <p:nvPr/>
        </p:nvSpPr>
        <p:spPr>
          <a:xfrm rot="10800000">
            <a:off x="10734932" y="4451942"/>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0" name="Oval 99">
            <a:extLst>
              <a:ext uri="{FF2B5EF4-FFF2-40B4-BE49-F238E27FC236}">
                <a16:creationId xmlns:a16="http://schemas.microsoft.com/office/drawing/2014/main" id="{5AA471A7-2AAF-4FA6-8CF6-3694DF78424F}"/>
              </a:ext>
            </a:extLst>
          </p:cNvPr>
          <p:cNvSpPr/>
          <p:nvPr/>
        </p:nvSpPr>
        <p:spPr>
          <a:xfrm rot="10800000">
            <a:off x="10206789" y="4467868"/>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1" name="Oval 100">
            <a:extLst>
              <a:ext uri="{FF2B5EF4-FFF2-40B4-BE49-F238E27FC236}">
                <a16:creationId xmlns:a16="http://schemas.microsoft.com/office/drawing/2014/main" id="{CD6D1921-20E8-473A-9DCA-DCE3C73F9FB9}"/>
              </a:ext>
            </a:extLst>
          </p:cNvPr>
          <p:cNvSpPr/>
          <p:nvPr/>
        </p:nvSpPr>
        <p:spPr>
          <a:xfrm rot="10800000">
            <a:off x="11254539" y="4017018"/>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2" name="Oval 101">
            <a:extLst>
              <a:ext uri="{FF2B5EF4-FFF2-40B4-BE49-F238E27FC236}">
                <a16:creationId xmlns:a16="http://schemas.microsoft.com/office/drawing/2014/main" id="{06FA2BB2-A12D-4379-A3E1-76793CF51ADA}"/>
              </a:ext>
            </a:extLst>
          </p:cNvPr>
          <p:cNvSpPr/>
          <p:nvPr/>
        </p:nvSpPr>
        <p:spPr>
          <a:xfrm rot="10800000">
            <a:off x="10759239" y="4007464"/>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3" name="Oval 102">
            <a:extLst>
              <a:ext uri="{FF2B5EF4-FFF2-40B4-BE49-F238E27FC236}">
                <a16:creationId xmlns:a16="http://schemas.microsoft.com/office/drawing/2014/main" id="{3D63579C-42D2-4073-985B-6FEFD8886F51}"/>
              </a:ext>
            </a:extLst>
          </p:cNvPr>
          <p:cNvSpPr/>
          <p:nvPr/>
        </p:nvSpPr>
        <p:spPr>
          <a:xfrm rot="10800000">
            <a:off x="10204825" y="4017018"/>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4" name="Oval 103">
            <a:extLst>
              <a:ext uri="{FF2B5EF4-FFF2-40B4-BE49-F238E27FC236}">
                <a16:creationId xmlns:a16="http://schemas.microsoft.com/office/drawing/2014/main" id="{6F6228C2-86BC-4ED3-83A6-8D603F671801}"/>
              </a:ext>
            </a:extLst>
          </p:cNvPr>
          <p:cNvSpPr/>
          <p:nvPr/>
        </p:nvSpPr>
        <p:spPr>
          <a:xfrm rot="10800000">
            <a:off x="9719729" y="3999118"/>
            <a:ext cx="360000" cy="360000"/>
          </a:xfrm>
          <a:prstGeom prst="ellipse">
            <a:avLst/>
          </a:prstGeom>
          <a:noFill/>
          <a:ln w="285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5" name="Oval 104">
            <a:extLst>
              <a:ext uri="{FF2B5EF4-FFF2-40B4-BE49-F238E27FC236}">
                <a16:creationId xmlns:a16="http://schemas.microsoft.com/office/drawing/2014/main" id="{9F294E5F-DFDE-4F36-8B69-74E5285C43E2}"/>
              </a:ext>
            </a:extLst>
          </p:cNvPr>
          <p:cNvSpPr/>
          <p:nvPr/>
        </p:nvSpPr>
        <p:spPr>
          <a:xfrm rot="10800000">
            <a:off x="9719729" y="4444896"/>
            <a:ext cx="360000" cy="3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106" name="TextBox 105">
            <a:extLst>
              <a:ext uri="{FF2B5EF4-FFF2-40B4-BE49-F238E27FC236}">
                <a16:creationId xmlns:a16="http://schemas.microsoft.com/office/drawing/2014/main" id="{3F04C3E5-C850-4139-BBF8-A7FC61B2C3EF}"/>
              </a:ext>
            </a:extLst>
          </p:cNvPr>
          <p:cNvSpPr txBox="1"/>
          <p:nvPr/>
        </p:nvSpPr>
        <p:spPr>
          <a:xfrm>
            <a:off x="1291107" y="3231272"/>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Family 1</a:t>
            </a:r>
          </a:p>
        </p:txBody>
      </p:sp>
      <p:sp>
        <p:nvSpPr>
          <p:cNvPr id="107" name="TextBox 106">
            <a:extLst>
              <a:ext uri="{FF2B5EF4-FFF2-40B4-BE49-F238E27FC236}">
                <a16:creationId xmlns:a16="http://schemas.microsoft.com/office/drawing/2014/main" id="{01940327-B899-46D9-8EF4-80F0680C4FFD}"/>
              </a:ext>
            </a:extLst>
          </p:cNvPr>
          <p:cNvSpPr txBox="1"/>
          <p:nvPr/>
        </p:nvSpPr>
        <p:spPr>
          <a:xfrm>
            <a:off x="4057555" y="3233858"/>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Family 2</a:t>
            </a:r>
          </a:p>
        </p:txBody>
      </p:sp>
      <p:sp>
        <p:nvSpPr>
          <p:cNvPr id="108" name="TextBox 107">
            <a:extLst>
              <a:ext uri="{FF2B5EF4-FFF2-40B4-BE49-F238E27FC236}">
                <a16:creationId xmlns:a16="http://schemas.microsoft.com/office/drawing/2014/main" id="{AE47F807-4A16-4408-9EB4-E61BEB87A717}"/>
              </a:ext>
            </a:extLst>
          </p:cNvPr>
          <p:cNvSpPr txBox="1"/>
          <p:nvPr/>
        </p:nvSpPr>
        <p:spPr>
          <a:xfrm>
            <a:off x="6702600" y="3233858"/>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solidFill>
                  <a:srgbClr val="5D6436"/>
                </a:solidFill>
                <a:latin typeface="Arial" panose="020B0604020202020204" pitchFamily="34" charset="0"/>
                <a:cs typeface="Arial" panose="020B0604020202020204" pitchFamily="34" charset="0"/>
              </a:defRPr>
            </a:lvl1pPr>
          </a:lstStyle>
          <a:p>
            <a:r>
              <a:rPr lang="en-GB" dirty="0">
                <a:solidFill>
                  <a:schemeClr val="tx1">
                    <a:lumMod val="50000"/>
                    <a:lumOff val="50000"/>
                  </a:schemeClr>
                </a:solidFill>
              </a:rPr>
              <a:t>Family 3</a:t>
            </a:r>
          </a:p>
        </p:txBody>
      </p:sp>
      <p:sp>
        <p:nvSpPr>
          <p:cNvPr id="109" name="TextBox 108">
            <a:extLst>
              <a:ext uri="{FF2B5EF4-FFF2-40B4-BE49-F238E27FC236}">
                <a16:creationId xmlns:a16="http://schemas.microsoft.com/office/drawing/2014/main" id="{68F43E5E-D25B-4E3A-8A1D-0930D4AF146E}"/>
              </a:ext>
            </a:extLst>
          </p:cNvPr>
          <p:cNvSpPr txBox="1"/>
          <p:nvPr/>
        </p:nvSpPr>
        <p:spPr>
          <a:xfrm>
            <a:off x="9412224" y="3223523"/>
            <a:ext cx="24564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Family 4</a:t>
            </a:r>
          </a:p>
        </p:txBody>
      </p:sp>
      <p:sp>
        <p:nvSpPr>
          <p:cNvPr id="97" name="Oval 96">
            <a:extLst>
              <a:ext uri="{FF2B5EF4-FFF2-40B4-BE49-F238E27FC236}">
                <a16:creationId xmlns:a16="http://schemas.microsoft.com/office/drawing/2014/main" id="{F092B105-1054-49F0-AF95-FFAACD744877}"/>
              </a:ext>
            </a:extLst>
          </p:cNvPr>
          <p:cNvSpPr/>
          <p:nvPr/>
        </p:nvSpPr>
        <p:spPr>
          <a:xfrm rot="10800000">
            <a:off x="9732647" y="4006870"/>
            <a:ext cx="360000" cy="360000"/>
          </a:xfrm>
          <a:prstGeom prst="ellipse">
            <a:avLst/>
          </a:prstGeom>
          <a:solidFill>
            <a:srgbClr val="D6D9E6"/>
          </a:solidFill>
          <a:ln w="38100">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50000"/>
                  <a:lumOff val="50000"/>
                </a:schemeClr>
              </a:solidFill>
            </a:endParaRPr>
          </a:p>
        </p:txBody>
      </p:sp>
      <p:sp>
        <p:nvSpPr>
          <p:cNvPr id="33" name="Rectangle: Rounded Corners 32">
            <a:extLst>
              <a:ext uri="{FF2B5EF4-FFF2-40B4-BE49-F238E27FC236}">
                <a16:creationId xmlns:a16="http://schemas.microsoft.com/office/drawing/2014/main" id="{8E0131B4-9781-4F73-B4BB-DFBF2CF65E53}"/>
              </a:ext>
            </a:extLst>
          </p:cNvPr>
          <p:cNvSpPr/>
          <p:nvPr/>
        </p:nvSpPr>
        <p:spPr>
          <a:xfrm>
            <a:off x="4814791" y="454617"/>
            <a:ext cx="6921489" cy="495975"/>
          </a:xfrm>
          <a:prstGeom prst="roundRect">
            <a:avLst/>
          </a:prstGeom>
          <a:solidFill>
            <a:schemeClr val="bg1">
              <a:lumMod val="8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TextBox 109">
            <a:extLst>
              <a:ext uri="{FF2B5EF4-FFF2-40B4-BE49-F238E27FC236}">
                <a16:creationId xmlns:a16="http://schemas.microsoft.com/office/drawing/2014/main" id="{EE44A406-28D5-4338-A861-46D576485347}"/>
              </a:ext>
            </a:extLst>
          </p:cNvPr>
          <p:cNvSpPr txBox="1"/>
          <p:nvPr/>
        </p:nvSpPr>
        <p:spPr>
          <a:xfrm>
            <a:off x="62865" y="74295"/>
            <a:ext cx="11967210" cy="830997"/>
          </a:xfrm>
          <a:prstGeom prst="rect">
            <a:avLst/>
          </a:prstGeom>
          <a:noFill/>
          <a:ln>
            <a:solidFill>
              <a:schemeClr val="tx1"/>
            </a:solidFill>
          </a:ln>
          <a:effectLst/>
        </p:spPr>
        <p:txBody>
          <a:bodyPr wrap="square" rtlCol="0">
            <a:spAutoFit/>
          </a:bodyPr>
          <a:lstStyle/>
          <a:p>
            <a:r>
              <a:rPr lang="en-GB" sz="2400" dirty="0">
                <a:latin typeface="Arial" panose="020B0604020202020204" pitchFamily="34" charset="0"/>
                <a:cs typeface="Arial" panose="020B0604020202020204" pitchFamily="34" charset="0"/>
              </a:rPr>
              <a:t>See families and genotypes within. See high variation between the families!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Top: Phenotypic info on members. </a:t>
            </a:r>
            <a:r>
              <a:rPr lang="en-GB" sz="2400" dirty="0">
                <a:solidFill>
                  <a:schemeClr val="tx1">
                    <a:lumMod val="65000"/>
                    <a:lumOff val="35000"/>
                  </a:schemeClr>
                </a:solidFill>
                <a:latin typeface="Arial" panose="020B0604020202020204" pitchFamily="34" charset="0"/>
                <a:cs typeface="Arial" panose="020B0604020202020204" pitchFamily="34" charset="0"/>
              </a:rPr>
              <a:t>Below: More members but without phenotypic data</a:t>
            </a: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8443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2000" fill="hold"/>
                                        <p:tgtEl>
                                          <p:spTgt spid="24"/>
                                        </p:tgtEl>
                                        <p:attrNameLst>
                                          <p:attrName>ppt_w</p:attrName>
                                        </p:attrNameLst>
                                      </p:cBhvr>
                                      <p:tavLst>
                                        <p:tav tm="0">
                                          <p:val>
                                            <p:fltVal val="0"/>
                                          </p:val>
                                        </p:tav>
                                        <p:tav tm="100000">
                                          <p:val>
                                            <p:strVal val="#ppt_w"/>
                                          </p:val>
                                        </p:tav>
                                      </p:tavLst>
                                    </p:anim>
                                    <p:anim calcmode="lin" valueType="num">
                                      <p:cBhvr>
                                        <p:cTn id="8" dur="2000" fill="hold"/>
                                        <p:tgtEl>
                                          <p:spTgt spid="24"/>
                                        </p:tgtEl>
                                        <p:attrNameLst>
                                          <p:attrName>ppt_h</p:attrName>
                                        </p:attrNameLst>
                                      </p:cBhvr>
                                      <p:tavLst>
                                        <p:tav tm="0">
                                          <p:val>
                                            <p:fltVal val="0"/>
                                          </p:val>
                                        </p:tav>
                                        <p:tav tm="100000">
                                          <p:val>
                                            <p:strVal val="#ppt_h"/>
                                          </p:val>
                                        </p:tav>
                                      </p:tavLst>
                                    </p:anim>
                                    <p:anim calcmode="lin" valueType="num">
                                      <p:cBhvr>
                                        <p:cTn id="9" dur="2000" fill="hold"/>
                                        <p:tgtEl>
                                          <p:spTgt spid="24"/>
                                        </p:tgtEl>
                                        <p:attrNameLst>
                                          <p:attrName>style.rotation</p:attrName>
                                        </p:attrNameLst>
                                      </p:cBhvr>
                                      <p:tavLst>
                                        <p:tav tm="0">
                                          <p:val>
                                            <p:fltVal val="360"/>
                                          </p:val>
                                        </p:tav>
                                        <p:tav tm="100000">
                                          <p:val>
                                            <p:fltVal val="0"/>
                                          </p:val>
                                        </p:tav>
                                      </p:tavLst>
                                    </p:anim>
                                    <p:animEffect transition="in" filter="fade">
                                      <p:cBhvr>
                                        <p:cTn id="10" dur="2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7"/>
                                        </p:tgtEl>
                                        <p:attrNameLst>
                                          <p:attrName>style.visibility</p:attrName>
                                        </p:attrNameLst>
                                      </p:cBhvr>
                                      <p:to>
                                        <p:strVal val="visible"/>
                                      </p:to>
                                    </p:set>
                                    <p:anim calcmode="lin" valueType="num">
                                      <p:cBhvr>
                                        <p:cTn id="15" dur="2000" fill="hold"/>
                                        <p:tgtEl>
                                          <p:spTgt spid="97"/>
                                        </p:tgtEl>
                                        <p:attrNameLst>
                                          <p:attrName>ppt_w</p:attrName>
                                        </p:attrNameLst>
                                      </p:cBhvr>
                                      <p:tavLst>
                                        <p:tav tm="0">
                                          <p:val>
                                            <p:fltVal val="0"/>
                                          </p:val>
                                        </p:tav>
                                        <p:tav tm="100000">
                                          <p:val>
                                            <p:strVal val="#ppt_w"/>
                                          </p:val>
                                        </p:tav>
                                      </p:tavLst>
                                    </p:anim>
                                    <p:anim calcmode="lin" valueType="num">
                                      <p:cBhvr>
                                        <p:cTn id="16" dur="2000" fill="hold"/>
                                        <p:tgtEl>
                                          <p:spTgt spid="97"/>
                                        </p:tgtEl>
                                        <p:attrNameLst>
                                          <p:attrName>ppt_h</p:attrName>
                                        </p:attrNameLst>
                                      </p:cBhvr>
                                      <p:tavLst>
                                        <p:tav tm="0">
                                          <p:val>
                                            <p:fltVal val="0"/>
                                          </p:val>
                                        </p:tav>
                                        <p:tav tm="100000">
                                          <p:val>
                                            <p:strVal val="#ppt_h"/>
                                          </p:val>
                                        </p:tav>
                                      </p:tavLst>
                                    </p:anim>
                                    <p:anim calcmode="lin" valueType="num">
                                      <p:cBhvr>
                                        <p:cTn id="17" dur="2000" fill="hold"/>
                                        <p:tgtEl>
                                          <p:spTgt spid="97"/>
                                        </p:tgtEl>
                                        <p:attrNameLst>
                                          <p:attrName>style.rotation</p:attrName>
                                        </p:attrNameLst>
                                      </p:cBhvr>
                                      <p:tavLst>
                                        <p:tav tm="0">
                                          <p:val>
                                            <p:fltVal val="90"/>
                                          </p:val>
                                        </p:tav>
                                        <p:tav tm="100000">
                                          <p:val>
                                            <p:fltVal val="0"/>
                                          </p:val>
                                        </p:tav>
                                      </p:tavLst>
                                    </p:anim>
                                    <p:animEffect transition="in" filter="fade">
                                      <p:cBhvr>
                                        <p:cTn id="18" dur="2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5">
            <a:extLst>
              <a:ext uri="{FF2B5EF4-FFF2-40B4-BE49-F238E27FC236}">
                <a16:creationId xmlns:a16="http://schemas.microsoft.com/office/drawing/2014/main" id="{ABA782E2-AA10-46B2-B754-BC2AE64257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6020" y="71876"/>
            <a:ext cx="5478484" cy="3249927"/>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057BEF63-96C9-496A-ABA1-8BC03BFEF982}"/>
              </a:ext>
            </a:extLst>
          </p:cNvPr>
          <p:cNvPicPr>
            <a:picLocks noChangeAspect="1"/>
          </p:cNvPicPr>
          <p:nvPr/>
        </p:nvPicPr>
        <p:blipFill>
          <a:blip r:embed="rId3"/>
          <a:stretch>
            <a:fillRect/>
          </a:stretch>
        </p:blipFill>
        <p:spPr>
          <a:xfrm>
            <a:off x="87495" y="120036"/>
            <a:ext cx="6448119" cy="3374307"/>
          </a:xfrm>
          <a:prstGeom prst="rect">
            <a:avLst/>
          </a:prstGeom>
        </p:spPr>
      </p:pic>
      <p:sp>
        <p:nvSpPr>
          <p:cNvPr id="3" name="TextBox 2">
            <a:extLst>
              <a:ext uri="{FF2B5EF4-FFF2-40B4-BE49-F238E27FC236}">
                <a16:creationId xmlns:a16="http://schemas.microsoft.com/office/drawing/2014/main" id="{D5954260-BF0F-49DB-8E18-5BE8C23B431B}"/>
              </a:ext>
            </a:extLst>
          </p:cNvPr>
          <p:cNvSpPr txBox="1"/>
          <p:nvPr/>
        </p:nvSpPr>
        <p:spPr>
          <a:xfrm>
            <a:off x="6245817" y="3321803"/>
            <a:ext cx="585868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Topic: Family affiliation. In case of doubt, a DNA-test will tell (‘Genomic Relationship Matrix’; </a:t>
            </a:r>
            <a:r>
              <a:rPr lang="en-GB" sz="1800" b="0" i="0" u="none" strike="noStrike" baseline="0" dirty="0">
                <a:latin typeface="Arial" panose="020B0604020202020204" pitchFamily="34" charset="0"/>
                <a:cs typeface="Arial" panose="020B0604020202020204" pitchFamily="34" charset="0"/>
              </a:rPr>
              <a:t> </a:t>
            </a:r>
            <a:r>
              <a:rPr lang="en-GB" sz="1800" b="0" i="0" u="none" strike="noStrike" baseline="0" dirty="0">
                <a:latin typeface="Arial Narrow" panose="020B0606020202030204" pitchFamily="34" charset="0"/>
                <a:cs typeface="Arial" panose="020B0604020202020204" pitchFamily="34" charset="0"/>
              </a:rPr>
              <a:t>DOI:10.1038/nrg1960</a:t>
            </a:r>
            <a:r>
              <a:rPr lang="en-GB" sz="1800" b="0" i="0" u="none" strike="noStrike" baseline="0"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B4C2870-E099-4102-9EF4-A0923955BB34}"/>
              </a:ext>
            </a:extLst>
          </p:cNvPr>
          <p:cNvSpPr txBox="1"/>
          <p:nvPr/>
        </p:nvSpPr>
        <p:spPr>
          <a:xfrm>
            <a:off x="87495" y="3522190"/>
            <a:ext cx="611401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 training population) is composed from distinct groups (shows genetic ‘structure’), then ... </a:t>
            </a:r>
          </a:p>
        </p:txBody>
      </p:sp>
      <p:sp>
        <p:nvSpPr>
          <p:cNvPr id="7" name="TextBox 6">
            <a:extLst>
              <a:ext uri="{FF2B5EF4-FFF2-40B4-BE49-F238E27FC236}">
                <a16:creationId xmlns:a16="http://schemas.microsoft.com/office/drawing/2014/main" id="{4DEA81C2-9CFE-469C-8F6C-116405137599}"/>
              </a:ext>
            </a:extLst>
          </p:cNvPr>
          <p:cNvSpPr txBox="1"/>
          <p:nvPr/>
        </p:nvSpPr>
        <p:spPr>
          <a:xfrm>
            <a:off x="105075" y="4199443"/>
            <a:ext cx="11999429"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may be we are able to already make some prediction for non-phenotyped test genotypes: If only you know their pedigree, their belonging to which-of-the groups. If traditional pedigree is not available or doubtful, you reconstruct it from marker data (construct and use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Genomic Relationship </a:t>
            </a:r>
            <a:r>
              <a:rPr lang="en-GB" dirty="0">
                <a:latin typeface="Arial" panose="020B0604020202020204" pitchFamily="34" charset="0"/>
                <a:cs typeface="Arial" panose="020B0604020202020204" pitchFamily="34" charset="0"/>
              </a:rPr>
              <a:t>Matrix). This is at times even superior to using traditional pedigree data. It works to some extent even if you have no clue about any of the genes in the candidates or any of its QTL alleles or any of its ‘effects’ at its markers. </a:t>
            </a:r>
          </a:p>
          <a:p>
            <a:r>
              <a:rPr lang="en-GB" dirty="0">
                <a:latin typeface="Arial" panose="020B0604020202020204" pitchFamily="34" charset="0"/>
                <a:cs typeface="Arial" panose="020B0604020202020204" pitchFamily="34" charset="0"/>
              </a:rPr>
              <a:t>Obviously, such ‘population structure’ is a normal and frequent case in application of GS. For instance because superior lines are used in several crosses ... – the scenario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 one un-structured training population </a:t>
            </a:r>
            <a:r>
              <a:rPr lang="en-GB" dirty="0">
                <a:latin typeface="Arial" panose="020B0604020202020204" pitchFamily="34" charset="0"/>
                <a:cs typeface="Arial" panose="020B0604020202020204" pitchFamily="34" charset="0"/>
              </a:rPr>
              <a:t>and with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population </a:t>
            </a:r>
            <a:r>
              <a:rPr lang="en-GB" dirty="0">
                <a:latin typeface="Arial" panose="020B0604020202020204" pitchFamily="34" charset="0"/>
                <a:cs typeface="Arial" panose="020B0604020202020204" pitchFamily="34" charset="0"/>
              </a:rPr>
              <a:t>which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distant</a:t>
            </a:r>
            <a:r>
              <a:rPr lang="en-GB" dirty="0">
                <a:latin typeface="Arial" panose="020B0604020202020204" pitchFamily="34" charset="0"/>
                <a:cs typeface="Arial" panose="020B0604020202020204" pitchFamily="34" charset="0"/>
              </a:rPr>
              <a:t> 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genetically different </a:t>
            </a:r>
            <a:r>
              <a:rPr lang="en-GB" dirty="0">
                <a:latin typeface="Arial" panose="020B0604020202020204" pitchFamily="34" charset="0"/>
                <a:cs typeface="Arial" panose="020B0604020202020204" pitchFamily="34" charset="0"/>
              </a:rPr>
              <a:t>– this scenario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unrealistic</a:t>
            </a:r>
            <a:r>
              <a:rPr lang="en-GB" dirty="0">
                <a:latin typeface="Arial" panose="020B0604020202020204" pitchFamily="34" charset="0"/>
                <a:cs typeface="Arial" panose="020B0604020202020204" pitchFamily="34" charset="0"/>
              </a:rPr>
              <a:t> (and obviously </a:t>
            </a:r>
            <a:r>
              <a:rPr lang="en-GB" dirty="0" err="1">
                <a:latin typeface="Arial" panose="020B0604020202020204" pitchFamily="34" charset="0"/>
                <a:cs typeface="Arial" panose="020B0604020202020204" pitchFamily="34" charset="0"/>
              </a:rPr>
              <a:t>unfavou-rable</a:t>
            </a:r>
            <a:r>
              <a:rPr lang="en-GB" dirty="0">
                <a:latin typeface="Arial" panose="020B0604020202020204" pitchFamily="34" charset="0"/>
                <a:cs typeface="Arial" panose="020B0604020202020204" pitchFamily="34" charset="0"/>
              </a:rPr>
              <a:t>, because the ‘secret’ help provided by relationship-based component of GP would be missing).</a:t>
            </a:r>
          </a:p>
        </p:txBody>
      </p:sp>
      <p:sp>
        <p:nvSpPr>
          <p:cNvPr id="4" name="Rectangle: Rounded Corners 3">
            <a:extLst>
              <a:ext uri="{FF2B5EF4-FFF2-40B4-BE49-F238E27FC236}">
                <a16:creationId xmlns:a16="http://schemas.microsoft.com/office/drawing/2014/main" id="{30D8EFAD-D402-4013-B9CD-CFF4511B697C}"/>
              </a:ext>
            </a:extLst>
          </p:cNvPr>
          <p:cNvSpPr/>
          <p:nvPr/>
        </p:nvSpPr>
        <p:spPr>
          <a:xfrm>
            <a:off x="8028670" y="2251093"/>
            <a:ext cx="550003" cy="912697"/>
          </a:xfrm>
          <a:prstGeom prst="roundRect">
            <a:avLst/>
          </a:prstGeom>
          <a:no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50B3AEB7-9BB2-4495-B26D-7F8648A0DC7A}"/>
              </a:ext>
            </a:extLst>
          </p:cNvPr>
          <p:cNvCxnSpPr/>
          <p:nvPr/>
        </p:nvCxnSpPr>
        <p:spPr>
          <a:xfrm flipV="1">
            <a:off x="8311334" y="1978646"/>
            <a:ext cx="171982" cy="263933"/>
          </a:xfrm>
          <a:prstGeom prst="straightConnector1">
            <a:avLst/>
          </a:prstGeom>
          <a:ln w="19050">
            <a:solidFill>
              <a:schemeClr val="tx1">
                <a:lumMod val="65000"/>
                <a:lumOff val="3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CD7D67F-9128-46FB-AD22-AF65594A9566}"/>
              </a:ext>
            </a:extLst>
          </p:cNvPr>
          <p:cNvCxnSpPr>
            <a:cxnSpLocks/>
            <a:stCxn id="4" idx="0"/>
          </p:cNvCxnSpPr>
          <p:nvPr/>
        </p:nvCxnSpPr>
        <p:spPr>
          <a:xfrm flipH="1" flipV="1">
            <a:off x="8085714" y="2014405"/>
            <a:ext cx="217958" cy="236688"/>
          </a:xfrm>
          <a:prstGeom prst="straightConnector1">
            <a:avLst/>
          </a:prstGeom>
          <a:ln w="19050">
            <a:solidFill>
              <a:schemeClr val="tx1">
                <a:lumMod val="65000"/>
                <a:lumOff val="3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1275201-489E-4685-8BA9-0050F9CEEC0F}"/>
              </a:ext>
            </a:extLst>
          </p:cNvPr>
          <p:cNvSpPr txBox="1"/>
          <p:nvPr/>
        </p:nvSpPr>
        <p:spPr>
          <a:xfrm>
            <a:off x="8130838" y="1840720"/>
            <a:ext cx="263240" cy="369332"/>
          </a:xfrm>
          <a:prstGeom prst="rect">
            <a:avLst/>
          </a:prstGeom>
          <a:noFill/>
        </p:spPr>
        <p:txBody>
          <a:bodyPr wrap="square" rtlCol="0">
            <a:spAutoFit/>
          </a:bodyPr>
          <a:lstStyle/>
          <a:p>
            <a:r>
              <a:rPr lang="en-GB" dirty="0"/>
              <a:t>?</a:t>
            </a:r>
          </a:p>
        </p:txBody>
      </p:sp>
    </p:spTree>
    <p:extLst>
      <p:ext uri="{BB962C8B-B14F-4D97-AF65-F5344CB8AC3E}">
        <p14:creationId xmlns:p14="http://schemas.microsoft.com/office/powerpoint/2010/main" val="2229687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932809-656D-41BD-AC6E-86EF7FEDE113}"/>
              </a:ext>
            </a:extLst>
          </p:cNvPr>
          <p:cNvSpPr txBox="1"/>
          <p:nvPr/>
        </p:nvSpPr>
        <p:spPr>
          <a:xfrm>
            <a:off x="82332" y="2402342"/>
            <a:ext cx="12022172" cy="440120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Genetic structure generates predictive ability even when estimates of individual allele effects are uncertain, because we </a:t>
            </a:r>
            <a:r>
              <a:rPr lang="en-GB" dirty="0">
                <a:solidFill>
                  <a:srgbClr val="0000FF"/>
                </a:solidFill>
                <a:latin typeface="Arial" panose="020B0604020202020204" pitchFamily="34" charset="0"/>
                <a:cs typeface="Arial" panose="020B0604020202020204" pitchFamily="34" charset="0"/>
              </a:rPr>
              <a:t>borrow information from genetically related individuals in the training population</a:t>
            </a:r>
            <a:r>
              <a:rPr lang="en-GB" dirty="0">
                <a:latin typeface="Arial" panose="020B0604020202020204" pitchFamily="34" charset="0"/>
                <a:cs typeface="Arial" panose="020B0604020202020204" pitchFamily="34" charset="0"/>
              </a:rPr>
              <a:t>. This works as long as Training and Test Population are essentially samples from the same basic pool (share common ancestry; genetic structure). This source-of-power is population-specific, not universal. It weakens as the connectedness (match) between training and test population decreases. In contrast, prediction based </a:t>
            </a:r>
            <a:r>
              <a:rPr lang="en-GB" dirty="0">
                <a:solidFill>
                  <a:srgbClr val="0000FF"/>
                </a:solidFill>
                <a:latin typeface="Arial" panose="020B0604020202020204" pitchFamily="34" charset="0"/>
                <a:cs typeface="Arial" panose="020B0604020202020204" pitchFamily="34" charset="0"/>
              </a:rPr>
              <a:t>on causal alleles </a:t>
            </a:r>
            <a:r>
              <a:rPr lang="en-GB" dirty="0">
                <a:latin typeface="Arial" panose="020B0604020202020204" pitchFamily="34" charset="0"/>
                <a:cs typeface="Arial" panose="020B0604020202020204" pitchFamily="34" charset="0"/>
              </a:rPr>
              <a:t>should be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universal*</a:t>
            </a:r>
            <a:r>
              <a:rPr lang="en-GB" dirty="0">
                <a:latin typeface="Arial" panose="020B0604020202020204" pitchFamily="34" charset="0"/>
                <a:cs typeface="Arial" panose="020B0604020202020204" pitchFamily="34" charset="0"/>
              </a:rPr>
              <a:t>: It does </a:t>
            </a:r>
            <a:r>
              <a:rPr lang="en-GB" dirty="0">
                <a:solidFill>
                  <a:srgbClr val="0000FF"/>
                </a:solidFill>
                <a:latin typeface="Arial" panose="020B0604020202020204" pitchFamily="34" charset="0"/>
                <a:cs typeface="Arial" panose="020B0604020202020204" pitchFamily="34" charset="0"/>
              </a:rPr>
              <a:t>not rely on shared ancestry</a:t>
            </a:r>
            <a:r>
              <a:rPr lang="en-GB" dirty="0">
                <a:latin typeface="Arial" panose="020B0604020202020204" pitchFamily="34" charset="0"/>
                <a:cs typeface="Arial" panose="020B0604020202020204" pitchFamily="34" charset="0"/>
              </a:rPr>
              <a:t>. With causal marker alleles, prediction based on their effects remains possible even if LD=0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well,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*universal</a:t>
            </a:r>
            <a:r>
              <a:rPr lang="en-GB" dirty="0">
                <a:solidFill>
                  <a:schemeClr val="tx1">
                    <a:lumMod val="50000"/>
                    <a:lumOff val="50000"/>
                  </a:schemeClr>
                </a:solidFill>
                <a:latin typeface="Arial" panose="020B0604020202020204" pitchFamily="34" charset="0"/>
                <a:cs typeface="Arial" panose="020B0604020202020204" pitchFamily="34" charset="0"/>
              </a:rPr>
              <a:t> is probably a too big claim, see next pages)</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From this perspective, the GRM (Genomic Relationship Matrix) is both a strength and a weakness of Genomic Prediction. It creates and adds to predictive ability by exploiting common population genetic ‘structure’, but it conceals how little may have been learned about the actual causal alleles. Prediction based primarily on genetic structure is effective within a breeding population. Yet, its declines as genetic match between training and test populations declines.</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 much of the predictive ability of a GP model originates from learning </a:t>
            </a:r>
            <a:r>
              <a:rPr lang="en-GB" b="1" dirty="0">
                <a:latin typeface="Arial" panose="020B0604020202020204" pitchFamily="34" charset="0"/>
                <a:cs typeface="Arial" panose="020B0604020202020204" pitchFamily="34" charset="0"/>
              </a:rPr>
              <a:t>transferable </a:t>
            </a:r>
            <a:r>
              <a:rPr lang="en-GB" dirty="0">
                <a:latin typeface="Arial" panose="020B0604020202020204" pitchFamily="34" charset="0"/>
                <a:cs typeface="Arial" panose="020B0604020202020204" pitchFamily="34" charset="0"/>
              </a:rPr>
              <a:t>allele effects</a:t>
            </a:r>
            <a:r>
              <a:rPr lang="en-GB" b="1" dirty="0">
                <a:latin typeface="Arial" panose="020B0604020202020204" pitchFamily="34" charset="0"/>
                <a:cs typeface="Arial" panose="020B0604020202020204" pitchFamily="34" charset="0"/>
              </a:rPr>
              <a:t>? </a:t>
            </a:r>
            <a:br>
              <a:rPr lang="en-GB" b="1"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How much results merely from borrowing information from </a:t>
            </a:r>
            <a:r>
              <a:rPr lang="en-GB" b="1" dirty="0">
                <a:latin typeface="Arial" panose="020B0604020202020204" pitchFamily="34" charset="0"/>
                <a:cs typeface="Arial" panose="020B0604020202020204" pitchFamily="34" charset="0"/>
              </a:rPr>
              <a:t>genetically related </a:t>
            </a:r>
            <a:r>
              <a:rPr lang="en-GB" dirty="0">
                <a:latin typeface="Arial" panose="020B0604020202020204" pitchFamily="34" charset="0"/>
                <a:cs typeface="Arial" panose="020B0604020202020204" pitchFamily="34" charset="0"/>
              </a:rPr>
              <a:t>individuals</a:t>
            </a:r>
            <a:r>
              <a:rPr lang="en-GB" b="1" dirty="0">
                <a:latin typeface="Arial" panose="020B0604020202020204" pitchFamily="34" charset="0"/>
                <a:cs typeface="Arial" panose="020B0604020202020204" pitchFamily="34" charset="0"/>
              </a:rPr>
              <a:t>?</a:t>
            </a:r>
          </a:p>
        </p:txBody>
      </p:sp>
      <p:pic>
        <p:nvPicPr>
          <p:cNvPr id="11" name="Picture 10">
            <a:extLst>
              <a:ext uri="{FF2B5EF4-FFF2-40B4-BE49-F238E27FC236}">
                <a16:creationId xmlns:a16="http://schemas.microsoft.com/office/drawing/2014/main" id="{1E6BB2B6-A82C-4996-A12B-7E421DD030E7}"/>
              </a:ext>
            </a:extLst>
          </p:cNvPr>
          <p:cNvPicPr>
            <a:picLocks noChangeAspect="1"/>
          </p:cNvPicPr>
          <p:nvPr/>
        </p:nvPicPr>
        <p:blipFill>
          <a:blip r:embed="rId2"/>
          <a:stretch>
            <a:fillRect/>
          </a:stretch>
        </p:blipFill>
        <p:spPr>
          <a:xfrm>
            <a:off x="46495" y="598225"/>
            <a:ext cx="3884908" cy="16602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0ED1C12D-2706-49A7-9096-1221A0FCFB89}"/>
              </a:ext>
            </a:extLst>
          </p:cNvPr>
          <p:cNvSpPr txBox="1"/>
          <p:nvPr/>
        </p:nvSpPr>
        <p:spPr>
          <a:xfrm>
            <a:off x="46495" y="92540"/>
            <a:ext cx="12058009" cy="44627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300" dirty="0">
                <a:latin typeface="Arial" panose="020B0604020202020204" pitchFamily="34" charset="0"/>
                <a:cs typeface="Arial" panose="020B0604020202020204" pitchFamily="34" charset="0"/>
              </a:rPr>
              <a:t>Comments on </a:t>
            </a:r>
            <a:r>
              <a:rPr lang="en-GB" sz="2300" dirty="0">
                <a:latin typeface="Arial" panose="020B0604020202020204" pitchFamily="34" charset="0"/>
                <a:cs typeface="Arial" panose="020B0604020202020204" pitchFamily="34" charset="0"/>
                <a:sym typeface="Wingdings" panose="05000000000000000000" pitchFamily="2" charset="2"/>
              </a:rPr>
              <a:t> </a:t>
            </a:r>
            <a:r>
              <a:rPr lang="en-GB" sz="2300" dirty="0">
                <a:latin typeface="Arial" panose="020B0604020202020204" pitchFamily="34" charset="0"/>
                <a:cs typeface="Arial" panose="020B0604020202020204" pitchFamily="34" charset="0"/>
              </a:rPr>
              <a:t>SNP-effect based and </a:t>
            </a:r>
            <a:r>
              <a:rPr lang="en-GB" sz="2300" dirty="0">
                <a:latin typeface="Arial" panose="020B0604020202020204" pitchFamily="34" charset="0"/>
                <a:cs typeface="Arial" panose="020B0604020202020204" pitchFamily="34" charset="0"/>
                <a:sym typeface="Wingdings" panose="05000000000000000000" pitchFamily="2" charset="2"/>
              </a:rPr>
              <a:t> </a:t>
            </a:r>
            <a:r>
              <a:rPr lang="en-GB" sz="2300" dirty="0">
                <a:latin typeface="Arial" panose="020B0604020202020204" pitchFamily="34" charset="0"/>
                <a:cs typeface="Arial" panose="020B0604020202020204" pitchFamily="34" charset="0"/>
              </a:rPr>
              <a:t>GRM-based Genomic Prediction.</a:t>
            </a:r>
          </a:p>
        </p:txBody>
      </p:sp>
      <p:sp>
        <p:nvSpPr>
          <p:cNvPr id="5" name="TextBox 4">
            <a:extLst>
              <a:ext uri="{FF2B5EF4-FFF2-40B4-BE49-F238E27FC236}">
                <a16:creationId xmlns:a16="http://schemas.microsoft.com/office/drawing/2014/main" id="{0F36599D-C933-4DC5-A542-0E887CDAABE0}"/>
              </a:ext>
            </a:extLst>
          </p:cNvPr>
          <p:cNvSpPr txBox="1"/>
          <p:nvPr/>
        </p:nvSpPr>
        <p:spPr>
          <a:xfrm>
            <a:off x="3983064" y="805909"/>
            <a:ext cx="8121439" cy="144655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200" dirty="0">
                <a:effectLst/>
                <a:latin typeface="Arial" panose="020B0604020202020204" pitchFamily="34" charset="0"/>
                <a:ea typeface="Calibri" panose="020F0502020204030204" pitchFamily="34" charset="0"/>
                <a:cs typeface="Arial" panose="020B0604020202020204" pitchFamily="34" charset="0"/>
              </a:rPr>
              <a:t>Genomic prediction derives power from </a:t>
            </a:r>
            <a:r>
              <a:rPr lang="en-GB" sz="220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two </a:t>
            </a:r>
            <a:r>
              <a:rPr lang="en-GB" sz="2200" dirty="0">
                <a:effectLst/>
                <a:latin typeface="Arial" panose="020B0604020202020204" pitchFamily="34" charset="0"/>
                <a:ea typeface="Calibri" panose="020F0502020204030204" pitchFamily="34" charset="0"/>
                <a:cs typeface="Arial" panose="020B0604020202020204" pitchFamily="34" charset="0"/>
              </a:rPr>
              <a:t>fundamentally different </a:t>
            </a:r>
            <a:r>
              <a:rPr lang="en-GB" sz="220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sources</a:t>
            </a:r>
            <a:r>
              <a:rPr lang="en-GB" sz="2200" dirty="0">
                <a:effectLst/>
                <a:latin typeface="Arial" panose="020B0604020202020204" pitchFamily="34" charset="0"/>
                <a:ea typeface="Calibri" panose="020F0502020204030204" pitchFamily="34" charset="0"/>
                <a:cs typeface="Arial" panose="020B0604020202020204" pitchFamily="34" charset="0"/>
              </a:rPr>
              <a:t>. </a:t>
            </a:r>
            <a:br>
              <a:rPr lang="en-GB" sz="2200" dirty="0">
                <a:effectLst/>
                <a:latin typeface="Arial" panose="020B0604020202020204" pitchFamily="34" charset="0"/>
                <a:ea typeface="Calibri" panose="020F0502020204030204" pitchFamily="34" charset="0"/>
                <a:cs typeface="Arial" panose="020B0604020202020204" pitchFamily="34" charset="0"/>
              </a:rPr>
            </a:br>
            <a:r>
              <a:rPr lang="en-GB"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GB" sz="2200" dirty="0">
                <a:effectLst/>
                <a:latin typeface="Arial" panose="020B0604020202020204" pitchFamily="34" charset="0"/>
                <a:ea typeface="Calibri" panose="020F0502020204030204" pitchFamily="34" charset="0"/>
                <a:cs typeface="Arial" panose="020B0604020202020204" pitchFamily="34" charset="0"/>
              </a:rPr>
              <a:t> Estimation of Allele Effects </a:t>
            </a:r>
            <a:br>
              <a:rPr lang="en-GB" sz="2200" dirty="0">
                <a:effectLst/>
                <a:latin typeface="Arial" panose="020B0604020202020204" pitchFamily="34" charset="0"/>
                <a:ea typeface="Calibri" panose="020F0502020204030204" pitchFamily="34" charset="0"/>
                <a:cs typeface="Arial" panose="020B0604020202020204" pitchFamily="34" charset="0"/>
              </a:rPr>
            </a:br>
            <a:r>
              <a:rPr lang="en-GB" sz="22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Exploitation of G</a:t>
            </a:r>
            <a:r>
              <a:rPr lang="en-GB" sz="2200" dirty="0">
                <a:effectLst/>
                <a:latin typeface="Arial" panose="020B0604020202020204" pitchFamily="34" charset="0"/>
                <a:ea typeface="Calibri" panose="020F0502020204030204" pitchFamily="34" charset="0"/>
                <a:cs typeface="Arial" panose="020B0604020202020204" pitchFamily="34" charset="0"/>
              </a:rPr>
              <a:t>enetic relationships.</a:t>
            </a:r>
            <a:endParaRPr lang="en-GB" sz="2200" dirty="0"/>
          </a:p>
        </p:txBody>
      </p:sp>
    </p:spTree>
    <p:extLst>
      <p:ext uri="{BB962C8B-B14F-4D97-AF65-F5344CB8AC3E}">
        <p14:creationId xmlns:p14="http://schemas.microsoft.com/office/powerpoint/2010/main" val="3592288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5CA728-92C0-4F59-8810-2E7CCE086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1480" y="1129772"/>
            <a:ext cx="8284712" cy="5413074"/>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7ACEAD53-7A80-4DBE-B23F-A2E7D557CEFC}"/>
              </a:ext>
            </a:extLst>
          </p:cNvPr>
          <p:cNvSpPr txBox="1"/>
          <p:nvPr/>
        </p:nvSpPr>
        <p:spPr>
          <a:xfrm>
            <a:off x="64734" y="93215"/>
            <a:ext cx="3628377" cy="252376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2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 </a:t>
            </a:r>
            <a:r>
              <a:rPr lang="en-GB" sz="2200" dirty="0">
                <a:latin typeface="Arial" panose="020B0604020202020204" pitchFamily="34" charset="0"/>
                <a:cs typeface="Arial" panose="020B0604020202020204" pitchFamily="34" charset="0"/>
              </a:rPr>
              <a:t>= </a:t>
            </a:r>
            <a:r>
              <a:rPr lang="en-GB" sz="22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Xβ</a:t>
            </a:r>
            <a:r>
              <a:rPr lang="en-GB" sz="2200" dirty="0">
                <a:latin typeface="Arial" panose="020B0604020202020204" pitchFamily="34" charset="0"/>
                <a:cs typeface="Arial" panose="020B0604020202020204" pitchFamily="34" charset="0"/>
              </a:rPr>
              <a:t> + </a:t>
            </a:r>
            <a:r>
              <a:rPr lang="en-GB" sz="2200" dirty="0">
                <a:solidFill>
                  <a:srgbClr val="C00000"/>
                </a:solidFill>
                <a:latin typeface="Arial" panose="020B0604020202020204" pitchFamily="34" charset="0"/>
                <a:cs typeface="Arial" panose="020B0604020202020204" pitchFamily="34" charset="0"/>
              </a:rPr>
              <a:t>Zu</a:t>
            </a:r>
            <a:r>
              <a:rPr lang="en-GB" sz="2200" dirty="0">
                <a:latin typeface="Arial" panose="020B0604020202020204" pitchFamily="34" charset="0"/>
                <a:cs typeface="Arial" panose="020B0604020202020204" pitchFamily="34" charset="0"/>
              </a:rPr>
              <a:t> + e</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16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a:t>
            </a:r>
            <a:r>
              <a:rPr lang="en-GB" sz="1600" dirty="0">
                <a:latin typeface="Arial" panose="020B0604020202020204" pitchFamily="34" charset="0"/>
                <a:cs typeface="Arial" panose="020B0604020202020204" pitchFamily="34" charset="0"/>
              </a:rPr>
              <a:t>   = </a:t>
            </a:r>
            <a:r>
              <a:rPr lang="en-GB" sz="1600"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 value of trait</a:t>
            </a:r>
          </a:p>
          <a:p>
            <a:r>
              <a:rPr lang="en-GB" sz="1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   = SNP genotype matrix</a:t>
            </a:r>
          </a:p>
          <a:p>
            <a:r>
              <a:rPr lang="en-GB" sz="1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Xβ = SNP effects (fixed)</a:t>
            </a:r>
          </a:p>
          <a:p>
            <a:r>
              <a:rPr lang="en-GB" sz="1600" dirty="0">
                <a:solidFill>
                  <a:srgbClr val="C00000"/>
                </a:solidFill>
                <a:latin typeface="Arial" panose="020B0604020202020204" pitchFamily="34" charset="0"/>
                <a:cs typeface="Arial" panose="020B0604020202020204" pitchFamily="34" charset="0"/>
              </a:rPr>
              <a:t>Z   = Incidence matrix; links genotypes to Kinship Matrix</a:t>
            </a:r>
          </a:p>
          <a:p>
            <a:r>
              <a:rPr lang="en-GB" sz="1600" dirty="0">
                <a:solidFill>
                  <a:srgbClr val="C00000"/>
                </a:solidFill>
                <a:latin typeface="Arial" panose="020B0604020202020204" pitchFamily="34" charset="0"/>
                <a:cs typeface="Arial" panose="020B0604020202020204" pitchFamily="34" charset="0"/>
              </a:rPr>
              <a:t>Zu = Polygenic background from Kinship (random)</a:t>
            </a:r>
          </a:p>
          <a:p>
            <a:r>
              <a:rPr lang="en-GB" sz="1600" dirty="0">
                <a:latin typeface="Arial" panose="020B0604020202020204" pitchFamily="34" charset="0"/>
                <a:cs typeface="Arial" panose="020B0604020202020204" pitchFamily="34" charset="0"/>
              </a:rPr>
              <a:t>e   = residual</a:t>
            </a:r>
          </a:p>
        </p:txBody>
      </p:sp>
      <p:sp>
        <p:nvSpPr>
          <p:cNvPr id="12" name="TextBox 11">
            <a:extLst>
              <a:ext uri="{FF2B5EF4-FFF2-40B4-BE49-F238E27FC236}">
                <a16:creationId xmlns:a16="http://schemas.microsoft.com/office/drawing/2014/main" id="{C0E3F9EA-840B-49D6-854D-6A73F7251162}"/>
              </a:ext>
            </a:extLst>
          </p:cNvPr>
          <p:cNvSpPr txBox="1"/>
          <p:nvPr/>
        </p:nvSpPr>
        <p:spPr>
          <a:xfrm>
            <a:off x="95808" y="3981636"/>
            <a:ext cx="3597302" cy="2585323"/>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‘ideal’ setting, marker scores from GWAS from all SNP (re-</a:t>
            </a:r>
            <a:r>
              <a:rPr lang="en-GB" dirty="0" err="1">
                <a:latin typeface="Arial" panose="020B0604020202020204" pitchFamily="34" charset="0"/>
                <a:cs typeface="Arial" panose="020B0604020202020204" pitchFamily="34" charset="0"/>
              </a:rPr>
              <a:t>gardless</a:t>
            </a:r>
            <a:r>
              <a:rPr lang="en-GB" dirty="0">
                <a:latin typeface="Arial" panose="020B0604020202020204" pitchFamily="34" charset="0"/>
                <a:cs typeface="Arial" panose="020B0604020202020204" pitchFamily="34" charset="0"/>
              </a:rPr>
              <a:t> of significance) would show how much of the prediction ability of a GP model is from transferable marker effects vs. how much is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exploitation of Kinship (Genomic Relationship Matrix GRM).</a:t>
            </a:r>
            <a:endParaRPr lang="en-GB" dirty="0">
              <a:solidFill>
                <a:srgbClr val="C0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9B2C11A-F7C4-48CB-BF65-0B1A7FAA87E1}"/>
              </a:ext>
            </a:extLst>
          </p:cNvPr>
          <p:cNvSpPr txBox="1"/>
          <p:nvPr/>
        </p:nvSpPr>
        <p:spPr>
          <a:xfrm>
            <a:off x="64734" y="2601155"/>
            <a:ext cx="3628376" cy="13234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X, Z: Design-matrices</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β; u: vectors of effects that have to be estimated (training) before employed (prediction)</a:t>
            </a:r>
          </a:p>
          <a:p>
            <a:r>
              <a:rPr lang="en-GB" sz="1600" dirty="0">
                <a:latin typeface="Arial" panose="020B0604020202020204" pitchFamily="34" charset="0"/>
                <a:cs typeface="Arial" panose="020B0604020202020204" pitchFamily="34" charset="0"/>
              </a:rPr>
              <a:t>GWAS: </a:t>
            </a:r>
            <a:r>
              <a:rPr lang="en-GB" sz="1600" dirty="0">
                <a:solidFill>
                  <a:srgbClr val="C00000"/>
                </a:solidFill>
                <a:latin typeface="Arial" panose="020B0604020202020204" pitchFamily="34" charset="0"/>
                <a:cs typeface="Arial" panose="020B0604020202020204" pitchFamily="34" charset="0"/>
              </a:rPr>
              <a:t>Zu</a:t>
            </a:r>
            <a:r>
              <a:rPr lang="en-GB" sz="1600" dirty="0">
                <a:latin typeface="Arial" panose="020B0604020202020204" pitchFamily="34" charset="0"/>
                <a:cs typeface="Arial" panose="020B0604020202020204" pitchFamily="34" charset="0"/>
              </a:rPr>
              <a:t> = Noise || GP:  </a:t>
            </a:r>
            <a:r>
              <a:rPr lang="en-GB" sz="1600" dirty="0">
                <a:solidFill>
                  <a:srgbClr val="C00000"/>
                </a:solidFill>
                <a:latin typeface="Arial" panose="020B0604020202020204" pitchFamily="34" charset="0"/>
                <a:cs typeface="Arial" panose="020B0604020202020204" pitchFamily="34" charset="0"/>
              </a:rPr>
              <a:t>Zu</a:t>
            </a:r>
            <a:r>
              <a:rPr lang="en-GB" sz="1600" dirty="0">
                <a:latin typeface="Arial" panose="020B0604020202020204" pitchFamily="34" charset="0"/>
                <a:cs typeface="Arial" panose="020B0604020202020204" pitchFamily="34" charset="0"/>
              </a:rPr>
              <a:t> = Signal</a:t>
            </a:r>
            <a:endParaRPr lang="en-GB" sz="1600" dirty="0"/>
          </a:p>
        </p:txBody>
      </p:sp>
      <p:sp>
        <p:nvSpPr>
          <p:cNvPr id="2" name="TextBox 1">
            <a:extLst>
              <a:ext uri="{FF2B5EF4-FFF2-40B4-BE49-F238E27FC236}">
                <a16:creationId xmlns:a16="http://schemas.microsoft.com/office/drawing/2014/main" id="{F7661711-8BE4-4299-8E30-A7AF296FCA05}"/>
              </a:ext>
            </a:extLst>
          </p:cNvPr>
          <p:cNvSpPr txBox="1"/>
          <p:nvPr/>
        </p:nvSpPr>
        <p:spPr>
          <a:xfrm>
            <a:off x="3811480" y="93215"/>
            <a:ext cx="828471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Is exploitation of pedigree (or of GRM) rather valuable aid ... or is it more like doping? </a:t>
            </a:r>
          </a:p>
        </p:txBody>
      </p:sp>
    </p:spTree>
    <p:extLst>
      <p:ext uri="{BB962C8B-B14F-4D97-AF65-F5344CB8AC3E}">
        <p14:creationId xmlns:p14="http://schemas.microsoft.com/office/powerpoint/2010/main" val="2168985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72000"/>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Terms</a:t>
            </a:r>
            <a:r>
              <a:rPr lang="en-GB" sz="2400" dirty="0">
                <a:latin typeface="Arial" panose="020B0604020202020204" pitchFamily="34" charset="0"/>
                <a:cs typeface="Arial" panose="020B0604020202020204" pitchFamily="34" charset="0"/>
              </a:rPr>
              <a:t> and Purposes of Genomic Prediction (Genomic Selection)</a:t>
            </a:r>
          </a:p>
        </p:txBody>
      </p:sp>
      <p:sp>
        <p:nvSpPr>
          <p:cNvPr id="5" name="Textfeld 1"/>
          <p:cNvSpPr txBox="1"/>
          <p:nvPr/>
        </p:nvSpPr>
        <p:spPr>
          <a:xfrm>
            <a:off x="72000" y="629143"/>
            <a:ext cx="6035502" cy="61555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Genomic Selection, we employ these terms:</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Calibration, Training</a:t>
            </a:r>
            <a:r>
              <a:rPr lang="en-GB" dirty="0">
                <a:latin typeface="Arial" panose="020B0604020202020204" pitchFamily="34" charset="0"/>
                <a:cs typeface="Arial" panose="020B0604020202020204" pitchFamily="34" charset="0"/>
              </a:rPr>
              <a:t>. The </a:t>
            </a:r>
            <a:r>
              <a:rPr lang="en-GB" dirty="0">
                <a:solidFill>
                  <a:srgbClr val="0000FF"/>
                </a:solidFill>
                <a:latin typeface="Arial" panose="020B0604020202020204" pitchFamily="34" charset="0"/>
                <a:cs typeface="Arial" panose="020B0604020202020204" pitchFamily="34" charset="0"/>
              </a:rPr>
              <a:t>Training Population </a:t>
            </a:r>
            <a:r>
              <a:rPr lang="en-GB" dirty="0">
                <a:latin typeface="Arial" panose="020B0604020202020204" pitchFamily="34" charset="0"/>
                <a:cs typeface="Arial" panose="020B0604020202020204" pitchFamily="34" charset="0"/>
              </a:rPr>
              <a:t>is the set of genotypes which are genotyped (thousands of SNP data per genotype, SNP well-spread across all chromosomes) and phenotyped. The joint analysis to estimate SNP effects on trait expression is the calibration or </a:t>
            </a:r>
            <a:r>
              <a:rPr lang="en-GB" dirty="0">
                <a:solidFill>
                  <a:srgbClr val="0000FF"/>
                </a:solidFill>
                <a:latin typeface="Arial" panose="020B0604020202020204" pitchFamily="34" charset="0"/>
                <a:cs typeface="Arial" panose="020B0604020202020204" pitchFamily="34" charset="0"/>
              </a:rPr>
              <a:t>training</a:t>
            </a:r>
            <a:r>
              <a:rPr lang="en-GB" dirty="0">
                <a:latin typeface="Arial" panose="020B0604020202020204" pitchFamily="34" charset="0"/>
                <a:cs typeface="Arial" panose="020B0604020202020204" pitchFamily="34" charset="0"/>
              </a:rPr>
              <a:t> (the ‘making’ of GS model; of the algorithm).</a:t>
            </a:r>
            <a:endParaRPr lang="en-GB" sz="1200" dirty="0">
              <a:latin typeface="Arial" panose="020B0604020202020204" pitchFamily="34" charset="0"/>
              <a:cs typeface="Arial" panose="020B0604020202020204" pitchFamily="34" charset="0"/>
            </a:endParaRPr>
          </a:p>
          <a:p>
            <a:endParaRPr lang="en-GB" sz="1200" dirty="0">
              <a:solidFill>
                <a:srgbClr val="0000FF"/>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Breeding Population </a:t>
            </a:r>
            <a:r>
              <a:rPr lang="en-GB" dirty="0">
                <a:latin typeface="Arial" panose="020B0604020202020204" pitchFamily="34" charset="0"/>
                <a:cs typeface="Arial" panose="020B0604020202020204" pitchFamily="34" charset="0"/>
              </a:rPr>
              <a:t>is application; in research this is the  </a:t>
            </a:r>
            <a:r>
              <a:rPr lang="en-GB" dirty="0">
                <a:solidFill>
                  <a:srgbClr val="0000FF"/>
                </a:solidFill>
                <a:latin typeface="Arial" panose="020B0604020202020204" pitchFamily="34" charset="0"/>
                <a:cs typeface="Arial" panose="020B0604020202020204" pitchFamily="34" charset="0"/>
              </a:rPr>
              <a:t>Test Population </a:t>
            </a:r>
            <a:r>
              <a:rPr lang="en-GB" dirty="0">
                <a:latin typeface="Arial" panose="020B0604020202020204" pitchFamily="34" charset="0"/>
                <a:cs typeface="Arial" panose="020B0604020202020204" pitchFamily="34" charset="0"/>
              </a:rPr>
              <a:t>in. This is the population of genotype-them-then-predict their performance. Their performance is predicted by applying the GS model. We apply what the mathematical model ‘learnt’ during in the training. </a:t>
            </a:r>
            <a:r>
              <a:rPr lang="en-GB" dirty="0">
                <a:solidFill>
                  <a:schemeClr val="tx1">
                    <a:lumMod val="50000"/>
                    <a:lumOff val="50000"/>
                  </a:schemeClr>
                </a:solidFill>
                <a:latin typeface="Arial" panose="020B0604020202020204" pitchFamily="34" charset="0"/>
                <a:cs typeface="Arial" panose="020B0604020202020204" pitchFamily="34" charset="0"/>
              </a:rPr>
              <a:t>The Test population is phenotyped, too. But this is for validation of the model: For research, not for application</a:t>
            </a:r>
            <a:r>
              <a:rPr lang="en-GB" sz="1700" dirty="0">
                <a:solidFill>
                  <a:schemeClr val="tx1">
                    <a:lumMod val="50000"/>
                    <a:lumOff val="50000"/>
                  </a:schemeClr>
                </a:solidFill>
                <a:latin typeface="Arial" panose="020B0604020202020204" pitchFamily="34" charset="0"/>
                <a:cs typeface="Arial" panose="020B0604020202020204" pitchFamily="34" charset="0"/>
              </a:rPr>
              <a:t>. </a:t>
            </a:r>
            <a:endParaRPr lang="en-GB" sz="800" dirty="0">
              <a:solidFill>
                <a:schemeClr val="tx1">
                  <a:lumMod val="50000"/>
                  <a:lumOff val="50000"/>
                </a:schemeClr>
              </a:solidFill>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sz="1700" dirty="0">
                <a:solidFill>
                  <a:srgbClr val="0000FF"/>
                </a:solidFill>
                <a:latin typeface="Arial" panose="020B0604020202020204" pitchFamily="34" charset="0"/>
                <a:cs typeface="Arial" panose="020B0604020202020204" pitchFamily="34" charset="0"/>
              </a:rPr>
              <a:t>Genomic estimated </a:t>
            </a:r>
            <a:r>
              <a:rPr lang="en-GB" sz="1700" i="1" dirty="0">
                <a:solidFill>
                  <a:srgbClr val="0000FF"/>
                </a:solidFill>
                <a:latin typeface="Arial" panose="020B0604020202020204" pitchFamily="34" charset="0"/>
                <a:cs typeface="Arial" panose="020B0604020202020204" pitchFamily="34" charset="0"/>
              </a:rPr>
              <a:t>Breeding</a:t>
            </a:r>
            <a:r>
              <a:rPr lang="en-GB" sz="1700" dirty="0">
                <a:solidFill>
                  <a:srgbClr val="0000FF"/>
                </a:solidFill>
                <a:latin typeface="Arial" panose="020B0604020202020204" pitchFamily="34" charset="0"/>
                <a:cs typeface="Arial" panose="020B0604020202020204" pitchFamily="34" charset="0"/>
              </a:rPr>
              <a:t> Value</a:t>
            </a:r>
            <a:r>
              <a:rPr lang="en-GB" sz="1700" dirty="0">
                <a:latin typeface="Arial" panose="020B0604020202020204" pitchFamily="34" charset="0"/>
                <a:cs typeface="Arial" panose="020B0604020202020204" pitchFamily="34" charset="0"/>
              </a:rPr>
              <a:t> is the estimated breeding value (from SNP data, using the GS model).</a:t>
            </a:r>
            <a:endParaRPr lang="en-GB" sz="800" dirty="0">
              <a:latin typeface="Arial" panose="020B0604020202020204" pitchFamily="34" charset="0"/>
              <a:cs typeface="Arial" panose="020B0604020202020204" pitchFamily="34" charset="0"/>
            </a:endParaRPr>
          </a:p>
          <a:p>
            <a:endParaRPr lang="en-GB" sz="800" dirty="0">
              <a:solidFill>
                <a:srgbClr val="0000FF"/>
              </a:solidFill>
              <a:latin typeface="Arial" panose="020B0604020202020204" pitchFamily="34" charset="0"/>
              <a:cs typeface="Arial" panose="020B0604020202020204" pitchFamily="34" charset="0"/>
            </a:endParaRPr>
          </a:p>
          <a:p>
            <a:r>
              <a:rPr lang="en-GB" sz="1700" dirty="0">
                <a:solidFill>
                  <a:srgbClr val="0000FF"/>
                </a:solidFill>
                <a:latin typeface="Arial" panose="020B0604020202020204" pitchFamily="34" charset="0"/>
                <a:cs typeface="Arial" panose="020B0604020202020204" pitchFamily="34" charset="0"/>
              </a:rPr>
              <a:t>Genomic estimated </a:t>
            </a:r>
            <a:r>
              <a:rPr lang="en-GB" sz="1700" i="1" dirty="0">
                <a:solidFill>
                  <a:srgbClr val="0000FF"/>
                </a:solidFill>
                <a:latin typeface="Arial" panose="020B0604020202020204" pitchFamily="34" charset="0"/>
                <a:cs typeface="Arial" panose="020B0604020202020204" pitchFamily="34" charset="0"/>
              </a:rPr>
              <a:t>Genotypic</a:t>
            </a:r>
            <a:r>
              <a:rPr lang="en-GB" sz="1700" dirty="0">
                <a:solidFill>
                  <a:srgbClr val="0000FF"/>
                </a:solidFill>
                <a:latin typeface="Arial" panose="020B0604020202020204" pitchFamily="34" charset="0"/>
                <a:cs typeface="Arial" panose="020B0604020202020204" pitchFamily="34" charset="0"/>
              </a:rPr>
              <a:t> Value</a:t>
            </a:r>
            <a:r>
              <a:rPr lang="en-GB" sz="1700" dirty="0">
                <a:latin typeface="Arial" panose="020B0604020202020204" pitchFamily="34" charset="0"/>
                <a:cs typeface="Arial" panose="020B0604020202020204" pitchFamily="34" charset="0"/>
              </a:rPr>
              <a:t>. This is same, just pointing to the </a:t>
            </a:r>
            <a:r>
              <a:rPr lang="en-GB" sz="1700" i="1" dirty="0">
                <a:latin typeface="Arial" panose="020B0604020202020204" pitchFamily="34" charset="0"/>
                <a:cs typeface="Arial" panose="020B0604020202020204" pitchFamily="34" charset="0"/>
              </a:rPr>
              <a:t>per se </a:t>
            </a:r>
            <a:r>
              <a:rPr lang="en-GB" sz="1700" dirty="0">
                <a:latin typeface="Arial" panose="020B0604020202020204" pitchFamily="34" charset="0"/>
                <a:cs typeface="Arial" panose="020B0604020202020204" pitchFamily="34" charset="0"/>
              </a:rPr>
              <a:t>genotypic value of the candidate instead of its </a:t>
            </a:r>
            <a:r>
              <a:rPr lang="en-GB" sz="1700" i="1" dirty="0">
                <a:latin typeface="Arial" panose="020B0604020202020204" pitchFamily="34" charset="0"/>
                <a:cs typeface="Arial" panose="020B0604020202020204" pitchFamily="34" charset="0"/>
              </a:rPr>
              <a:t>Breedin</a:t>
            </a:r>
            <a:r>
              <a:rPr lang="en-GB" sz="1700" dirty="0">
                <a:latin typeface="Arial" panose="020B0604020202020204" pitchFamily="34" charset="0"/>
                <a:cs typeface="Arial" panose="020B0604020202020204" pitchFamily="34" charset="0"/>
              </a:rPr>
              <a:t>g Value. Compare:</a:t>
            </a:r>
            <a:br>
              <a:rPr lang="en-GB" sz="1700" dirty="0">
                <a:latin typeface="Arial" panose="020B0604020202020204" pitchFamily="34" charset="0"/>
                <a:cs typeface="Arial" panose="020B0604020202020204" pitchFamily="34" charset="0"/>
              </a:rPr>
            </a:br>
            <a:r>
              <a:rPr lang="en-GB" sz="1700" dirty="0">
                <a:latin typeface="Arial" panose="020B0604020202020204" pitchFamily="34" charset="0"/>
                <a:cs typeface="Arial" panose="020B0604020202020204" pitchFamily="34" charset="0"/>
              </a:rPr>
              <a:t>UNPLAB-QuGen_Ch6[</a:t>
            </a:r>
            <a:r>
              <a:rPr lang="en-GB" sz="1700" dirty="0" err="1">
                <a:latin typeface="Arial" panose="020B0604020202020204" pitchFamily="34" charset="0"/>
                <a:cs typeface="Arial" panose="020B0604020202020204" pitchFamily="34" charset="0"/>
              </a:rPr>
              <a:t>StatMod</a:t>
            </a:r>
            <a:r>
              <a:rPr lang="en-GB" sz="1700" dirty="0">
                <a:latin typeface="Arial" panose="020B0604020202020204" pitchFamily="34" charset="0"/>
                <a:cs typeface="Arial" panose="020B0604020202020204" pitchFamily="34" charset="0"/>
              </a:rPr>
              <a:t> I] page ~22.</a:t>
            </a:r>
          </a:p>
        </p:txBody>
      </p:sp>
      <p:sp>
        <p:nvSpPr>
          <p:cNvPr id="3" name="TextBox 2"/>
          <p:cNvSpPr txBox="1"/>
          <p:nvPr/>
        </p:nvSpPr>
        <p:spPr>
          <a:xfrm>
            <a:off x="6200097" y="720709"/>
            <a:ext cx="5925033"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2">
                    <a:lumMod val="75000"/>
                  </a:schemeClr>
                </a:solidFill>
                <a:latin typeface="Arial" panose="020B0604020202020204" pitchFamily="34" charset="0"/>
                <a:cs typeface="Arial" panose="020B0604020202020204" pitchFamily="34" charset="0"/>
              </a:rPr>
              <a:t>When applying Genomic Selection, </a:t>
            </a:r>
            <a:r>
              <a:rPr lang="en-GB" dirty="0">
                <a:solidFill>
                  <a:srgbClr val="FF0000"/>
                </a:solidFill>
                <a:latin typeface="Arial" panose="020B0604020202020204" pitchFamily="34" charset="0"/>
                <a:cs typeface="Arial" panose="020B0604020202020204" pitchFamily="34" charset="0"/>
              </a:rPr>
              <a:t>shortening of time </a:t>
            </a:r>
            <a:r>
              <a:rPr lang="en-GB" dirty="0">
                <a:solidFill>
                  <a:schemeClr val="tx2">
                    <a:lumMod val="75000"/>
                  </a:schemeClr>
                </a:solidFill>
                <a:latin typeface="Arial" panose="020B0604020202020204" pitchFamily="34" charset="0"/>
                <a:cs typeface="Arial" panose="020B0604020202020204" pitchFamily="34" charset="0"/>
              </a:rPr>
              <a:t>in the breeding scheme is the major advantage. </a:t>
            </a:r>
            <a:r>
              <a:rPr lang="en-GB" dirty="0" err="1">
                <a:solidFill>
                  <a:schemeClr val="tx2">
                    <a:lumMod val="75000"/>
                  </a:schemeClr>
                </a:solidFill>
                <a:latin typeface="Arial" panose="020B0604020202020204" pitchFamily="34" charset="0"/>
                <a:cs typeface="Arial" panose="020B0604020202020204" pitchFamily="34" charset="0"/>
              </a:rPr>
              <a:t>Pheno</a:t>
            </a:r>
            <a:r>
              <a:rPr lang="en-GB" dirty="0">
                <a:solidFill>
                  <a:schemeClr val="tx2">
                    <a:lumMod val="75000"/>
                  </a:schemeClr>
                </a:solidFill>
                <a:latin typeface="Arial" panose="020B0604020202020204" pitchFamily="34" charset="0"/>
                <a:cs typeface="Arial" panose="020B0604020202020204" pitchFamily="34" charset="0"/>
              </a:rPr>
              <a:t>-typic values can be predicted as soon as DNA can be extracted from candidates. No time has to be wasted ‘just‘ to wait for the developmental stage that shows the trait expression or to increase amount of seed to grow decent field plots. Yield can be predicted for any </a:t>
            </a:r>
            <a:r>
              <a:rPr lang="en-GB" dirty="0" err="1">
                <a:solidFill>
                  <a:schemeClr val="tx2">
                    <a:lumMod val="75000"/>
                  </a:schemeClr>
                </a:solidFill>
                <a:latin typeface="Arial" panose="020B0604020202020204" pitchFamily="34" charset="0"/>
                <a:cs typeface="Arial" panose="020B0604020202020204" pitchFamily="34" charset="0"/>
              </a:rPr>
              <a:t>geno</a:t>
            </a:r>
            <a:r>
              <a:rPr lang="en-GB" dirty="0">
                <a:solidFill>
                  <a:schemeClr val="tx2">
                    <a:lumMod val="75000"/>
                  </a:schemeClr>
                </a:solidFill>
                <a:latin typeface="Arial" panose="020B0604020202020204" pitchFamily="34" charset="0"/>
                <a:cs typeface="Arial" panose="020B0604020202020204" pitchFamily="34" charset="0"/>
              </a:rPr>
              <a:t>-type as soon as it exists at least as seedling (even as unsown seed). The </a:t>
            </a:r>
            <a:r>
              <a:rPr lang="en-GB" dirty="0">
                <a:solidFill>
                  <a:srgbClr val="FF0000"/>
                </a:solidFill>
                <a:latin typeface="Arial" panose="020B0604020202020204" pitchFamily="34" charset="0"/>
                <a:cs typeface="Arial" panose="020B0604020202020204" pitchFamily="34" charset="0"/>
              </a:rPr>
              <a:t>predictive ability</a:t>
            </a:r>
            <a:r>
              <a:rPr lang="en-GB" dirty="0">
                <a:solidFill>
                  <a:schemeClr val="tx2">
                    <a:lumMod val="75000"/>
                  </a:schemeClr>
                </a:solidFill>
                <a:latin typeface="Arial" panose="020B0604020202020204" pitchFamily="34" charset="0"/>
                <a:cs typeface="Arial" panose="020B0604020202020204" pitchFamily="34" charset="0"/>
              </a:rPr>
              <a:t> (correlation bet-ween the Genomic Predicted Genetic Values and the phenotypic values) are, often low, such as 0.2 &lt; r &lt; 0.5.</a:t>
            </a:r>
            <a:endParaRPr lang="en-GB" dirty="0"/>
          </a:p>
        </p:txBody>
      </p:sp>
      <p:sp>
        <p:nvSpPr>
          <p:cNvPr id="7" name="TextBox 6"/>
          <p:cNvSpPr txBox="1"/>
          <p:nvPr/>
        </p:nvSpPr>
        <p:spPr>
          <a:xfrm>
            <a:off x="8415531" y="4293189"/>
            <a:ext cx="370959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2">
                    <a:lumMod val="75000"/>
                  </a:schemeClr>
                </a:solidFill>
                <a:latin typeface="Arial" panose="020B0604020202020204" pitchFamily="34" charset="0"/>
                <a:cs typeface="Arial" panose="020B0604020202020204" pitchFamily="34" charset="0"/>
              </a:rPr>
              <a:t>But this is weakness is typically more than compensated for: By gain in time. Genomic Prediction is not used to select the </a:t>
            </a:r>
            <a:r>
              <a:rPr lang="en-GB"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ultimately</a:t>
            </a:r>
            <a:r>
              <a:rPr lang="en-GB" dirty="0">
                <a:solidFill>
                  <a:schemeClr val="tx2">
                    <a:lumMod val="75000"/>
                  </a:schemeClr>
                </a:solidFill>
                <a:latin typeface="Arial" panose="020B0604020202020204" pitchFamily="34" charset="0"/>
                <a:cs typeface="Arial" panose="020B0604020202020204" pitchFamily="34" charset="0"/>
              </a:rPr>
              <a:t> best candidate. It is mainly used to pre-select, to save field testing budget, and to markedly speed up the process of breeding.</a:t>
            </a:r>
            <a:endParaRPr lang="en-GB" dirty="0"/>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37</a:t>
            </a:fld>
            <a:endParaRPr lang="en-GB" sz="24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6200097" y="4520757"/>
            <a:ext cx="2122839" cy="2080756"/>
          </a:xfrm>
          <a:prstGeom prst="rect">
            <a:avLst/>
          </a:prstGeom>
          <a:effectLst>
            <a:outerShdw blurRad="50800" dist="38100" dir="2700000" algn="tl" rotWithShape="0">
              <a:prstClr val="black">
                <a:alpha val="40000"/>
              </a:prstClr>
            </a:outerShdw>
          </a:effectLst>
        </p:spPr>
      </p:pic>
      <p:sp>
        <p:nvSpPr>
          <p:cNvPr id="10" name="Right Triangle 4">
            <a:extLst>
              <a:ext uri="{FF2B5EF4-FFF2-40B4-BE49-F238E27FC236}">
                <a16:creationId xmlns:a16="http://schemas.microsoft.com/office/drawing/2014/main" id="{CB494F05-79B9-47FC-A710-DDD540FA7CF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4" name="Picture 2" descr="10 Hryven - Ukraine – Numista">
            <a:extLst>
              <a:ext uri="{FF2B5EF4-FFF2-40B4-BE49-F238E27FC236}">
                <a16:creationId xmlns:a16="http://schemas.microsoft.com/office/drawing/2014/main" id="{E156D47D-2A9E-4FEF-B828-F21B75C75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0096" y="5952930"/>
            <a:ext cx="826580" cy="8265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anim calcmode="lin" valueType="num">
                                      <p:cBhvr>
                                        <p:cTn id="8" dur="2000" fill="hold"/>
                                        <p:tgtEl>
                                          <p:spTgt spid="3074"/>
                                        </p:tgtEl>
                                        <p:attrNameLst>
                                          <p:attrName>ppt_w</p:attrName>
                                        </p:attrNameLst>
                                      </p:cBhvr>
                                      <p:tavLst>
                                        <p:tav tm="0" fmla="#ppt_w*sin(2.5*pi*$)">
                                          <p:val>
                                            <p:fltVal val="0"/>
                                          </p:val>
                                        </p:tav>
                                        <p:tav tm="100000">
                                          <p:val>
                                            <p:fltVal val="1"/>
                                          </p:val>
                                        </p:tav>
                                      </p:tavLst>
                                    </p:anim>
                                    <p:anim calcmode="lin" valueType="num">
                                      <p:cBhvr>
                                        <p:cTn id="9" dur="2000" fill="hold"/>
                                        <p:tgtEl>
                                          <p:spTgt spid="30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86170" y="2608403"/>
            <a:ext cx="4802286" cy="909403"/>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72000" y="36000"/>
            <a:ext cx="12016456"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use now a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seminal paper </a:t>
            </a:r>
            <a:r>
              <a:rPr lang="en-GB" sz="2400" dirty="0">
                <a:latin typeface="Arial" panose="020B0604020202020204" pitchFamily="34" charset="0"/>
                <a:cs typeface="Arial" panose="020B0604020202020204" pitchFamily="34" charset="0"/>
              </a:rPr>
              <a:t>(Gaynor et al.), that allows to </a:t>
            </a:r>
            <a:r>
              <a:rPr lang="en-GB" sz="2400" dirty="0">
                <a:solidFill>
                  <a:srgbClr val="0000FF"/>
                </a:solidFill>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show the </a:t>
            </a:r>
            <a:r>
              <a:rPr lang="en-GB" sz="2400" dirty="0" err="1">
                <a:latin typeface="Arial" panose="020B0604020202020204" pitchFamily="34" charset="0"/>
                <a:cs typeface="Arial" panose="020B0604020202020204" pitchFamily="34" charset="0"/>
              </a:rPr>
              <a:t>implementa-tion</a:t>
            </a:r>
            <a:r>
              <a:rPr lang="en-GB" sz="2400" dirty="0">
                <a:latin typeface="Arial" panose="020B0604020202020204" pitchFamily="34" charset="0"/>
                <a:cs typeface="Arial" panose="020B0604020202020204" pitchFamily="34" charset="0"/>
              </a:rPr>
              <a:t> of Genomic Prediction/Selection in line cultivar development and </a:t>
            </a:r>
            <a:r>
              <a:rPr lang="en-GB" sz="2400" dirty="0">
                <a:solidFill>
                  <a:srgbClr val="0000FF"/>
                </a:solidFill>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 more. </a:t>
            </a:r>
          </a:p>
        </p:txBody>
      </p:sp>
      <p:sp>
        <p:nvSpPr>
          <p:cNvPr id="7" name="TextBox 6"/>
          <p:cNvSpPr txBox="1"/>
          <p:nvPr/>
        </p:nvSpPr>
        <p:spPr>
          <a:xfrm>
            <a:off x="72000" y="936331"/>
            <a:ext cx="12016456"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text also shows, among many very instructive insights, that the authors come from animal breeding and mentally have not fully migrated from there into the plant breeding sector - although they report on wheat breeding ;-) </a:t>
            </a:r>
            <a:r>
              <a:rPr lang="en-GB" dirty="0">
                <a:solidFill>
                  <a:srgbClr val="3A6486"/>
                </a:solidFill>
                <a:latin typeface="Arial" panose="020B0604020202020204" pitchFamily="34" charset="0"/>
                <a:cs typeface="Arial" panose="020B0604020202020204" pitchFamily="34" charset="0"/>
              </a:rPr>
              <a:t>“These plants are genotyped, genomic selection is applied, and the best</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individuals</a:t>
            </a:r>
            <a:r>
              <a:rPr lang="en-GB" dirty="0">
                <a:latin typeface="Arial" panose="020B0604020202020204" pitchFamily="34" charset="0"/>
                <a:cs typeface="Arial" panose="020B0604020202020204" pitchFamily="34" charset="0"/>
              </a:rPr>
              <a:t> </a:t>
            </a:r>
            <a:r>
              <a:rPr lang="en-GB" dirty="0">
                <a:solidFill>
                  <a:srgbClr val="3A6486"/>
                </a:solidFill>
                <a:latin typeface="Arial" panose="020B0604020202020204" pitchFamily="34" charset="0"/>
                <a:cs typeface="Arial" panose="020B0604020202020204" pitchFamily="34" charset="0"/>
              </a:rPr>
              <a:t>are </a:t>
            </a:r>
            <a:r>
              <a:rPr lang="en-GB" dirty="0" err="1">
                <a:solidFill>
                  <a:srgbClr val="3A6486"/>
                </a:solidFill>
                <a:latin typeface="Arial" panose="020B0604020202020204" pitchFamily="34" charset="0"/>
                <a:cs typeface="Arial" panose="020B0604020202020204" pitchFamily="34" charset="0"/>
              </a:rPr>
              <a:t>intercrossed</a:t>
            </a:r>
            <a:r>
              <a:rPr lang="en-GB" dirty="0">
                <a:solidFill>
                  <a:srgbClr val="3A6486"/>
                </a:solidFill>
                <a:latin typeface="Arial" panose="020B0604020202020204" pitchFamily="34" charset="0"/>
                <a:cs typeface="Arial" panose="020B0604020202020204" pitchFamily="34" charset="0"/>
              </a:rPr>
              <a:t> to produce a new generation”. </a:t>
            </a:r>
            <a:r>
              <a:rPr lang="en-GB" dirty="0">
                <a:latin typeface="Arial" panose="020B0604020202020204" pitchFamily="34" charset="0"/>
                <a:cs typeface="Arial" panose="020B0604020202020204" pitchFamily="34" charset="0"/>
              </a:rPr>
              <a:t>They of course do not want to say “</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but “genotype” (or candidate or entry or the like). They write “</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because in animal breeding, genotype and individual is usually synonymous. They do this in that text seven times, and you find this mis-use of “</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in many other publications on Genomic Selection. Well …</a:t>
            </a:r>
          </a:p>
        </p:txBody>
      </p:sp>
      <p:grpSp>
        <p:nvGrpSpPr>
          <p:cNvPr id="12" name="Group 11"/>
          <p:cNvGrpSpPr/>
          <p:nvPr/>
        </p:nvGrpSpPr>
        <p:grpSpPr>
          <a:xfrm>
            <a:off x="72000" y="2791407"/>
            <a:ext cx="12048000" cy="1824344"/>
            <a:chOff x="72000" y="2791407"/>
            <a:chExt cx="12048000" cy="1824344"/>
          </a:xfrm>
        </p:grpSpPr>
        <p:pic>
          <p:nvPicPr>
            <p:cNvPr id="3" name="Picture 2"/>
            <p:cNvPicPr>
              <a:picLocks noChangeAspect="1"/>
            </p:cNvPicPr>
            <p:nvPr/>
          </p:nvPicPr>
          <p:blipFill>
            <a:blip r:embed="rId3"/>
            <a:stretch>
              <a:fillRect/>
            </a:stretch>
          </p:blipFill>
          <p:spPr>
            <a:xfrm>
              <a:off x="72000" y="2791407"/>
              <a:ext cx="7133652" cy="1824344"/>
            </a:xfrm>
            <a:prstGeom prst="rect">
              <a:avLst/>
            </a:prstGeom>
            <a:effectLst>
              <a:outerShdw blurRad="50800" dist="38100" dir="2700000" algn="tl" rotWithShape="0">
                <a:prstClr val="black">
                  <a:alpha val="40000"/>
                </a:prstClr>
              </a:outerShdw>
            </a:effectLst>
          </p:spPr>
        </p:pic>
        <p:sp>
          <p:nvSpPr>
            <p:cNvPr id="10" name="Rectangle 9"/>
            <p:cNvSpPr/>
            <p:nvPr/>
          </p:nvSpPr>
          <p:spPr>
            <a:xfrm>
              <a:off x="113752" y="3714473"/>
              <a:ext cx="7091899" cy="901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p:cNvPicPr>
              <a:picLocks noChangeAspect="1"/>
            </p:cNvPicPr>
            <p:nvPr/>
          </p:nvPicPr>
          <p:blipFill>
            <a:blip r:embed="rId4"/>
            <a:stretch>
              <a:fillRect/>
            </a:stretch>
          </p:blipFill>
          <p:spPr>
            <a:xfrm>
              <a:off x="7286170" y="3607752"/>
              <a:ext cx="4833830" cy="495777"/>
            </a:xfrm>
            <a:prstGeom prst="rect">
              <a:avLst/>
            </a:prstGeom>
            <a:effectLst>
              <a:outerShdw blurRad="50800" dist="38100" dir="2700000" algn="tl" rotWithShape="0">
                <a:prstClr val="black">
                  <a:alpha val="40000"/>
                </a:prstClr>
              </a:outerShdw>
            </a:effectLst>
          </p:spPr>
        </p:pic>
        <p:sp>
          <p:nvSpPr>
            <p:cNvPr id="11" name="Oval 10"/>
            <p:cNvSpPr/>
            <p:nvPr/>
          </p:nvSpPr>
          <p:spPr>
            <a:xfrm>
              <a:off x="6190794" y="4040464"/>
              <a:ext cx="211539" cy="183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145295" y="4158310"/>
            <a:ext cx="11974705" cy="258532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Plant Breeding, as we saw earlier, we embrace Pre-Breeding and Recurrent selection as well as the honest </a:t>
            </a:r>
            <a:r>
              <a:rPr lang="en-GB" dirty="0" err="1">
                <a:latin typeface="Arial" panose="020B0604020202020204" pitchFamily="34" charset="0"/>
                <a:cs typeface="Arial" panose="020B0604020202020204" pitchFamily="34" charset="0"/>
              </a:rPr>
              <a:t>Cul-tivar</a:t>
            </a:r>
            <a:r>
              <a:rPr lang="en-GB" dirty="0">
                <a:latin typeface="Arial" panose="020B0604020202020204" pitchFamily="34" charset="0"/>
                <a:cs typeface="Arial" panose="020B0604020202020204" pitchFamily="34" charset="0"/>
              </a:rPr>
              <a:t> Development. And the product, the new (and better) cultivar, is not only a great thing for the farmers, but is also used as a potential, new crossing parent for the breeder who bred it and for her competing breeders. Therefore, breeding means </a:t>
            </a:r>
            <a:r>
              <a:rPr lang="en-GB" dirty="0">
                <a:solidFill>
                  <a:srgbClr val="0000FF"/>
                </a:solidFill>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Cultivar Development and </a:t>
            </a:r>
            <a:r>
              <a:rPr lang="en-GB" dirty="0">
                <a:solidFill>
                  <a:srgbClr val="0000FF"/>
                </a:solidFill>
                <a:latin typeface="Arial" panose="020B0604020202020204" pitchFamily="34" charset="0"/>
                <a:cs typeface="Arial" panose="020B0604020202020204" pitchFamily="34" charset="0"/>
              </a:rPr>
              <a:t>(2) </a:t>
            </a:r>
            <a:r>
              <a:rPr lang="en-GB" dirty="0">
                <a:latin typeface="Arial" panose="020B0604020202020204" pitchFamily="34" charset="0"/>
                <a:cs typeface="Arial" panose="020B0604020202020204" pitchFamily="34" charset="0"/>
              </a:rPr>
              <a:t>Identification of parents for next Crossing (and Breeding) cycle.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time span from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making the cross until the </a:t>
            </a:r>
            <a:r>
              <a:rPr lang="en-GB" dirty="0">
                <a:solidFill>
                  <a:srgbClr val="0000FF"/>
                </a:solidFill>
                <a:latin typeface="Arial" panose="020B0604020202020204" pitchFamily="34" charset="0"/>
                <a:cs typeface="Arial" panose="020B0604020202020204" pitchFamily="34" charset="0"/>
              </a:rPr>
              <a:t>Farmers</a:t>
            </a:r>
            <a:r>
              <a:rPr lang="en-GB" dirty="0">
                <a:latin typeface="Arial" panose="020B0604020202020204" pitchFamily="34" charset="0"/>
                <a:cs typeface="Arial" panose="020B0604020202020204" pitchFamily="34" charset="0"/>
              </a:rPr>
              <a:t> sow seed of the new cultivar is longer than from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making the cross until the </a:t>
            </a:r>
            <a:r>
              <a:rPr lang="en-GB" dirty="0">
                <a:solidFill>
                  <a:srgbClr val="0000FF"/>
                </a:solidFill>
                <a:latin typeface="Arial" panose="020B0604020202020204" pitchFamily="34" charset="0"/>
                <a:cs typeface="Arial" panose="020B0604020202020204" pitchFamily="34" charset="0"/>
              </a:rPr>
              <a:t>Breeder</a:t>
            </a:r>
            <a:r>
              <a:rPr lang="en-GB" dirty="0">
                <a:latin typeface="Arial" panose="020B0604020202020204" pitchFamily="34" charset="0"/>
                <a:cs typeface="Arial" panose="020B0604020202020204" pitchFamily="34" charset="0"/>
              </a:rPr>
              <a:t> identifies superior offspring which is used to start a next cycle of crossing and Breeding. It is the latter, shorter </a:t>
            </a:r>
            <a:r>
              <a:rPr lang="en-GB" dirty="0">
                <a:solidFill>
                  <a:srgbClr val="0000FF"/>
                </a:solidFill>
                <a:latin typeface="Arial" panose="020B0604020202020204" pitchFamily="34" charset="0"/>
                <a:cs typeface="Arial" panose="020B0604020202020204" pitchFamily="34" charset="0"/>
              </a:rPr>
              <a:t>time span length </a:t>
            </a:r>
            <a:r>
              <a:rPr lang="en-GB" dirty="0">
                <a:latin typeface="Arial" panose="020B0604020202020204" pitchFamily="34" charset="0"/>
                <a:cs typeface="Arial" panose="020B0604020202020204" pitchFamily="34" charset="0"/>
              </a:rPr>
              <a:t>that makes us calculate ‘Gain from selection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 Unit of Time</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Gaynor et al. also address, amongst other ones, this point.</a:t>
            </a:r>
          </a:p>
        </p:txBody>
      </p:sp>
      <p:sp>
        <p:nvSpPr>
          <p:cNvPr id="13"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0697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192198" y="959254"/>
            <a:ext cx="11402902" cy="5884894"/>
            <a:chOff x="192198" y="959254"/>
            <a:chExt cx="11402902" cy="5884894"/>
          </a:xfrm>
        </p:grpSpPr>
        <p:pic>
          <p:nvPicPr>
            <p:cNvPr id="6" name="Grafik 5">
              <a:extLst>
                <a:ext uri="{FF2B5EF4-FFF2-40B4-BE49-F238E27FC236}">
                  <a16:creationId xmlns:a16="http://schemas.microsoft.com/office/drawing/2014/main" id="{FD20AD45-E6D7-4D07-AF64-F5934DBA5BAA}"/>
                </a:ext>
              </a:extLst>
            </p:cNvPr>
            <p:cNvPicPr>
              <a:picLocks noChangeAspect="1"/>
            </p:cNvPicPr>
            <p:nvPr/>
          </p:nvPicPr>
          <p:blipFill rotWithShape="1">
            <a:blip r:embed="rId3"/>
            <a:srcRect b="93684"/>
            <a:stretch/>
          </p:blipFill>
          <p:spPr>
            <a:xfrm>
              <a:off x="396816" y="989494"/>
              <a:ext cx="11087818" cy="356223"/>
            </a:xfrm>
            <a:prstGeom prst="rect">
              <a:avLst/>
            </a:prstGeom>
          </p:spPr>
        </p:pic>
        <p:pic>
          <p:nvPicPr>
            <p:cNvPr id="7" name="Grafik 6">
              <a:extLst>
                <a:ext uri="{FF2B5EF4-FFF2-40B4-BE49-F238E27FC236}">
                  <a16:creationId xmlns:a16="http://schemas.microsoft.com/office/drawing/2014/main" id="{F0000E05-09FB-46A1-BE86-579FC4B5973C}"/>
                </a:ext>
              </a:extLst>
            </p:cNvPr>
            <p:cNvPicPr>
              <a:picLocks noChangeAspect="1"/>
            </p:cNvPicPr>
            <p:nvPr/>
          </p:nvPicPr>
          <p:blipFill rotWithShape="1">
            <a:blip r:embed="rId3"/>
            <a:srcRect t="12194" b="1669"/>
            <a:stretch/>
          </p:blipFill>
          <p:spPr>
            <a:xfrm>
              <a:off x="396816" y="1302585"/>
              <a:ext cx="11087818" cy="4857870"/>
            </a:xfrm>
            <a:prstGeom prst="rect">
              <a:avLst/>
            </a:prstGeom>
          </p:spPr>
        </p:pic>
        <p:sp>
          <p:nvSpPr>
            <p:cNvPr id="10" name="Textfeld 9">
              <a:extLst>
                <a:ext uri="{FF2B5EF4-FFF2-40B4-BE49-F238E27FC236}">
                  <a16:creationId xmlns:a16="http://schemas.microsoft.com/office/drawing/2014/main" id="{8EB9948F-BEBB-45C1-A3AD-E93BC4C47233}"/>
                </a:ext>
              </a:extLst>
            </p:cNvPr>
            <p:cNvSpPr txBox="1"/>
            <p:nvPr/>
          </p:nvSpPr>
          <p:spPr>
            <a:xfrm>
              <a:off x="192198" y="6474816"/>
              <a:ext cx="217423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Gaynor et </a:t>
              </a:r>
              <a:r>
                <a:rPr lang="en-GB">
                  <a:latin typeface="Arial" panose="020B0604020202020204" pitchFamily="34" charset="0"/>
                  <a:cs typeface="Arial" panose="020B0604020202020204" pitchFamily="34" charset="0"/>
                </a:rPr>
                <a:t>al., </a:t>
              </a:r>
              <a:r>
                <a:rPr lang="en-GB" dirty="0">
                  <a:latin typeface="Arial" panose="020B0604020202020204" pitchFamily="34" charset="0"/>
                  <a:cs typeface="Arial" panose="020B0604020202020204" pitchFamily="34" charset="0"/>
                </a:rPr>
                <a:t>2017</a:t>
              </a:r>
            </a:p>
          </p:txBody>
        </p:sp>
        <p:sp>
          <p:nvSpPr>
            <p:cNvPr id="34" name="Rectangle 33"/>
            <p:cNvSpPr/>
            <p:nvPr/>
          </p:nvSpPr>
          <p:spPr>
            <a:xfrm>
              <a:off x="4593167" y="959254"/>
              <a:ext cx="7001933" cy="52552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 name="Group 22"/>
          <p:cNvGrpSpPr>
            <a:grpSpLocks noChangeAspect="1"/>
          </p:cNvGrpSpPr>
          <p:nvPr/>
        </p:nvGrpSpPr>
        <p:grpSpPr>
          <a:xfrm>
            <a:off x="4752077" y="959254"/>
            <a:ext cx="4689858" cy="5783985"/>
            <a:chOff x="344598" y="1278058"/>
            <a:chExt cx="3979752" cy="4908212"/>
          </a:xfrm>
          <a:effectLst>
            <a:outerShdw blurRad="50800" dist="38100" dir="2700000" algn="tl" rotWithShape="0">
              <a:prstClr val="black">
                <a:alpha val="40000"/>
              </a:prstClr>
            </a:outerShdw>
          </a:effectLst>
        </p:grpSpPr>
        <p:pic>
          <p:nvPicPr>
            <p:cNvPr id="30" name="Grafik 5">
              <a:extLst>
                <a:ext uri="{FF2B5EF4-FFF2-40B4-BE49-F238E27FC236}">
                  <a16:creationId xmlns:a16="http://schemas.microsoft.com/office/drawing/2014/main" id="{4CF163A0-E85F-4C58-AAFD-2DCD4321B7A4}"/>
                </a:ext>
              </a:extLst>
            </p:cNvPr>
            <p:cNvPicPr>
              <a:picLocks noChangeAspect="1"/>
            </p:cNvPicPr>
            <p:nvPr/>
          </p:nvPicPr>
          <p:blipFill rotWithShape="1">
            <a:blip r:embed="rId4"/>
            <a:srcRect r="44176"/>
            <a:stretch/>
          </p:blipFill>
          <p:spPr>
            <a:xfrm>
              <a:off x="344598" y="1278058"/>
              <a:ext cx="3979752" cy="4908212"/>
            </a:xfrm>
            <a:prstGeom prst="rect">
              <a:avLst/>
            </a:prstGeom>
          </p:spPr>
        </p:pic>
        <p:sp>
          <p:nvSpPr>
            <p:cNvPr id="31" name="Rechteck 6">
              <a:extLst>
                <a:ext uri="{FF2B5EF4-FFF2-40B4-BE49-F238E27FC236}">
                  <a16:creationId xmlns:a16="http://schemas.microsoft.com/office/drawing/2014/main" id="{D65DAD3C-FB2C-4C74-9E35-4F1FC1F2BE8A}"/>
                </a:ext>
              </a:extLst>
            </p:cNvPr>
            <p:cNvSpPr/>
            <p:nvPr/>
          </p:nvSpPr>
          <p:spPr>
            <a:xfrm>
              <a:off x="2779993" y="2969135"/>
              <a:ext cx="1476000"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hteck 29">
              <a:extLst>
                <a:ext uri="{FF2B5EF4-FFF2-40B4-BE49-F238E27FC236}">
                  <a16:creationId xmlns:a16="http://schemas.microsoft.com/office/drawing/2014/main" id="{65B0E500-7E4A-47DB-A4D5-EDB646952393}"/>
                </a:ext>
              </a:extLst>
            </p:cNvPr>
            <p:cNvSpPr/>
            <p:nvPr/>
          </p:nvSpPr>
          <p:spPr>
            <a:xfrm>
              <a:off x="3471513" y="3566155"/>
              <a:ext cx="784480"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hteck 30">
              <a:extLst>
                <a:ext uri="{FF2B5EF4-FFF2-40B4-BE49-F238E27FC236}">
                  <a16:creationId xmlns:a16="http://schemas.microsoft.com/office/drawing/2014/main" id="{D1634801-4C11-4C55-95D5-97A49086BA54}"/>
                </a:ext>
              </a:extLst>
            </p:cNvPr>
            <p:cNvSpPr/>
            <p:nvPr/>
          </p:nvSpPr>
          <p:spPr>
            <a:xfrm>
              <a:off x="3471940" y="4111662"/>
              <a:ext cx="784480" cy="196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4" name="Rectangle 23"/>
          <p:cNvSpPr/>
          <p:nvPr/>
        </p:nvSpPr>
        <p:spPr>
          <a:xfrm>
            <a:off x="7913172" y="4359162"/>
            <a:ext cx="571778" cy="20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5" name="Straight Arrow Connector 24"/>
          <p:cNvCxnSpPr/>
          <p:nvPr/>
        </p:nvCxnSpPr>
        <p:spPr>
          <a:xfrm>
            <a:off x="7023684" y="1231443"/>
            <a:ext cx="2" cy="400381"/>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751502" y="2369305"/>
            <a:ext cx="517343" cy="271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7405064" y="1587630"/>
            <a:ext cx="392626" cy="19277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8268846" y="1153670"/>
            <a:ext cx="1136307" cy="3521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Freeform 28"/>
          <p:cNvSpPr/>
          <p:nvPr/>
        </p:nvSpPr>
        <p:spPr>
          <a:xfrm>
            <a:off x="7023684" y="1256333"/>
            <a:ext cx="1413242" cy="3358409"/>
          </a:xfrm>
          <a:custGeom>
            <a:avLst/>
            <a:gdLst>
              <a:gd name="connsiteX0" fmla="*/ 893233 w 2429933"/>
              <a:gd name="connsiteY0" fmla="*/ 3369733 h 3373966"/>
              <a:gd name="connsiteX1" fmla="*/ 2429933 w 2429933"/>
              <a:gd name="connsiteY1" fmla="*/ 3373966 h 3373966"/>
              <a:gd name="connsiteX2" fmla="*/ 2408766 w 2429933"/>
              <a:gd name="connsiteY2" fmla="*/ 0 h 3373966"/>
              <a:gd name="connsiteX3" fmla="*/ 0 w 2429933"/>
              <a:gd name="connsiteY3" fmla="*/ 16933 h 3373966"/>
            </a:gdLst>
            <a:ahLst/>
            <a:cxnLst>
              <a:cxn ang="0">
                <a:pos x="connsiteX0" y="connsiteY0"/>
              </a:cxn>
              <a:cxn ang="0">
                <a:pos x="connsiteX1" y="connsiteY1"/>
              </a:cxn>
              <a:cxn ang="0">
                <a:pos x="connsiteX2" y="connsiteY2"/>
              </a:cxn>
              <a:cxn ang="0">
                <a:pos x="connsiteX3" y="connsiteY3"/>
              </a:cxn>
            </a:cxnLst>
            <a:rect l="l" t="t" r="r" b="b"/>
            <a:pathLst>
              <a:path w="2429933" h="3373966">
                <a:moveTo>
                  <a:pt x="893233" y="3369733"/>
                </a:moveTo>
                <a:lnTo>
                  <a:pt x="2429933" y="3373966"/>
                </a:lnTo>
                <a:lnTo>
                  <a:pt x="2408766" y="0"/>
                </a:lnTo>
                <a:lnTo>
                  <a:pt x="0" y="16933"/>
                </a:lnTo>
              </a:path>
            </a:pathLst>
          </a:custGeom>
          <a:noFill/>
          <a:ln w="762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p:cNvSpPr txBox="1"/>
          <p:nvPr/>
        </p:nvSpPr>
        <p:spPr>
          <a:xfrm>
            <a:off x="72000" y="36000"/>
            <a:ext cx="11954479"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here is the thrilling proposal: The so-called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Two-Part</a:t>
            </a:r>
            <a:r>
              <a:rPr lang="en-GB" sz="2400" dirty="0">
                <a:latin typeface="Arial" panose="020B0604020202020204" pitchFamily="34" charset="0"/>
                <a:cs typeface="Arial" panose="020B0604020202020204" pitchFamily="34" charset="0"/>
              </a:rPr>
              <a:t>-Strategy’</a:t>
            </a:r>
          </a:p>
        </p:txBody>
      </p:sp>
      <p:sp>
        <p:nvSpPr>
          <p:cNvPr id="38" name="Rectangle 37"/>
          <p:cNvSpPr/>
          <p:nvPr/>
        </p:nvSpPr>
        <p:spPr>
          <a:xfrm>
            <a:off x="396816" y="989494"/>
            <a:ext cx="3854236" cy="3562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p:cNvSpPr txBox="1"/>
          <p:nvPr/>
        </p:nvSpPr>
        <p:spPr>
          <a:xfrm>
            <a:off x="8629271" y="700961"/>
            <a:ext cx="3397208"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Interlock Pre-Breeding and Cultivar development more closely than usual, and exert most of the selection pressure in the Pre-Breeding part and lesser in the Making of the cultivar.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Exploit</a:t>
            </a:r>
            <a:r>
              <a:rPr lang="en-GB" dirty="0">
                <a:latin typeface="Arial" panose="020B0604020202020204" pitchFamily="34" charset="0"/>
                <a:cs typeface="Arial" panose="020B0604020202020204" pitchFamily="34" charset="0"/>
              </a:rPr>
              <a:t> the opportunity for extreme speed and extreme selection intensity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Part</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via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single-plant</a:t>
            </a:r>
            <a:r>
              <a:rPr lang="en-GB" dirty="0">
                <a:latin typeface="Arial" panose="020B0604020202020204" pitchFamily="34" charset="0"/>
                <a:cs typeface="Arial" panose="020B0604020202020204" pitchFamily="34" charset="0"/>
              </a:rPr>
              <a:t>-based Genomic Selection </a:t>
            </a:r>
            <a:br>
              <a:rPr lang="en-GB" dirty="0">
                <a:latin typeface="Arial" panose="020B0604020202020204" pitchFamily="34" charset="0"/>
                <a:cs typeface="Arial" panose="020B0604020202020204" pitchFamily="34" charset="0"/>
              </a:rPr>
            </a:b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Exploit</a:t>
            </a:r>
            <a:r>
              <a:rPr lang="en-GB" dirty="0">
                <a:latin typeface="Arial" panose="020B0604020202020204" pitchFamily="34" charset="0"/>
                <a:cs typeface="Arial" panose="020B0604020202020204" pitchFamily="34" charset="0"/>
              </a:rPr>
              <a:t> the field plots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a:t>
            </a:r>
            <a:r>
              <a:rPr lang="en-GB" dirty="0">
                <a:latin typeface="Arial" panose="020B0604020202020204" pitchFamily="34" charset="0"/>
                <a:cs typeface="Arial" panose="020B0604020202020204" pitchFamily="34" charset="0"/>
              </a:rPr>
              <a:t>, to feed new </a:t>
            </a:r>
            <a:r>
              <a:rPr lang="en-GB" dirty="0" err="1">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data into the ever-again-improved training, i.e. model-update of GS.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Apply GS as well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a:t>
            </a:r>
            <a:r>
              <a:rPr lang="en-GB" dirty="0">
                <a:latin typeface="Arial" panose="020B0604020202020204" pitchFamily="34" charset="0"/>
                <a:cs typeface="Arial" panose="020B0604020202020204" pitchFamily="34" charset="0"/>
              </a:rPr>
              <a:t>.</a:t>
            </a:r>
          </a:p>
        </p:txBody>
      </p:sp>
      <p:sp>
        <p:nvSpPr>
          <p:cNvPr id="36" name="TextBox 35"/>
          <p:cNvSpPr txBox="1"/>
          <p:nvPr/>
        </p:nvSpPr>
        <p:spPr>
          <a:xfrm>
            <a:off x="854150" y="568807"/>
            <a:ext cx="2428563"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Part: </a:t>
            </a:r>
            <a:r>
              <a:rPr lang="en-GB" dirty="0">
                <a:latin typeface="Arial" panose="020B0604020202020204" pitchFamily="34" charset="0"/>
                <a:cs typeface="Arial" panose="020B0604020202020204" pitchFamily="34" charset="0"/>
              </a:rPr>
              <a:t>Recurrent Selection aka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Pre-Breeding</a:t>
            </a:r>
          </a:p>
        </p:txBody>
      </p:sp>
      <p:sp>
        <p:nvSpPr>
          <p:cNvPr id="40" name="TextBox 39"/>
          <p:cNvSpPr txBox="1"/>
          <p:nvPr/>
        </p:nvSpPr>
        <p:spPr>
          <a:xfrm>
            <a:off x="2620323" y="5613568"/>
            <a:ext cx="214459" cy="369332"/>
          </a:xfrm>
          <a:prstGeom prst="rect">
            <a:avLst/>
          </a:prstGeom>
          <a:noFill/>
        </p:spPr>
        <p:txBody>
          <a:bodyPr wrap="square" rtlCol="0">
            <a:spAutoFit/>
          </a:bodyPr>
          <a:lstStyle/>
          <a:p>
            <a:r>
              <a:rPr lang="en-GB" dirty="0">
                <a:solidFill>
                  <a:srgbClr val="C00000"/>
                </a:solidFill>
              </a:rPr>
              <a:t>*</a:t>
            </a:r>
          </a:p>
        </p:txBody>
      </p:sp>
      <p:sp>
        <p:nvSpPr>
          <p:cNvPr id="42" name="TextBox 41"/>
          <p:cNvSpPr txBox="1"/>
          <p:nvPr/>
        </p:nvSpPr>
        <p:spPr>
          <a:xfrm>
            <a:off x="72000" y="3643540"/>
            <a:ext cx="4328822" cy="8402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nSpc>
                <a:spcPct val="90000"/>
              </a:lnSpc>
            </a:pPr>
            <a:r>
              <a:rPr lang="en-GB" dirty="0">
                <a:latin typeface="Arial" panose="020B0604020202020204" pitchFamily="34" charset="0"/>
                <a:cs typeface="Arial" panose="020B0604020202020204" pitchFamily="34" charset="0"/>
              </a:rPr>
              <a:t>Mass-crossing &amp; recombination, mass-Genomic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 between very many F1-individuals</a:t>
            </a:r>
            <a:r>
              <a:rPr lang="en-GB" dirty="0">
                <a:latin typeface="Arial" panose="020B0604020202020204" pitchFamily="34" charset="0"/>
                <a:cs typeface="Arial" panose="020B0604020202020204" pitchFamily="34" charset="0"/>
              </a:rPr>
              <a:t>, 2 gens. per year</a:t>
            </a:r>
          </a:p>
        </p:txBody>
      </p:sp>
      <p:sp>
        <p:nvSpPr>
          <p:cNvPr id="43" name="TextBox 42"/>
          <p:cNvSpPr txBox="1"/>
          <p:nvPr/>
        </p:nvSpPr>
        <p:spPr>
          <a:xfrm>
            <a:off x="7097006" y="2131581"/>
            <a:ext cx="1241595"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DH-line breeding</a:t>
            </a:r>
          </a:p>
        </p:txBody>
      </p:sp>
      <p:sp>
        <p:nvSpPr>
          <p:cNvPr id="2" name="TextBox 1">
            <a:extLst>
              <a:ext uri="{FF2B5EF4-FFF2-40B4-BE49-F238E27FC236}">
                <a16:creationId xmlns:a16="http://schemas.microsoft.com/office/drawing/2014/main" id="{DAE68574-B652-4525-A7BC-7BF163D071EB}"/>
              </a:ext>
            </a:extLst>
          </p:cNvPr>
          <p:cNvSpPr txBox="1"/>
          <p:nvPr/>
        </p:nvSpPr>
        <p:spPr>
          <a:xfrm>
            <a:off x="1822079" y="5629758"/>
            <a:ext cx="2590876" cy="830997"/>
          </a:xfrm>
          <a:prstGeom prst="rect">
            <a:avLst/>
          </a:prstGeom>
          <a:solidFill>
            <a:srgbClr val="FFFFFF"/>
          </a:solidFill>
        </p:spPr>
        <p:txBody>
          <a:bodyPr wrap="square" rtlCol="0">
            <a:spAutoFit/>
          </a:bodyPr>
          <a:lstStyle/>
          <a:p>
            <a:r>
              <a:rPr lang="en-GB" sz="1600" b="1" dirty="0">
                <a:solidFill>
                  <a:srgbClr val="C00000"/>
                </a:solidFill>
              </a:rPr>
              <a:t>*</a:t>
            </a:r>
            <a:r>
              <a:rPr lang="en-GB" sz="1600" dirty="0"/>
              <a:t>Use current phenotypic data to re-train the GS model</a:t>
            </a:r>
          </a:p>
        </p:txBody>
      </p:sp>
      <p:sp>
        <p:nvSpPr>
          <p:cNvPr id="44" name="Right Triangle 4">
            <a:extLst>
              <a:ext uri="{FF2B5EF4-FFF2-40B4-BE49-F238E27FC236}">
                <a16:creationId xmlns:a16="http://schemas.microsoft.com/office/drawing/2014/main" id="{851A76F7-1EC9-4A3A-AC58-05884CD690A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2B9A77A-A4AF-4341-8786-99FAE8B1AFE1}"/>
              </a:ext>
            </a:extLst>
          </p:cNvPr>
          <p:cNvSpPr/>
          <p:nvPr/>
        </p:nvSpPr>
        <p:spPr>
          <a:xfrm>
            <a:off x="2525697" y="1704513"/>
            <a:ext cx="1901949" cy="1624666"/>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F4AE657-0E9F-4F93-8807-BBDCBDCB2BFC}"/>
              </a:ext>
            </a:extLst>
          </p:cNvPr>
          <p:cNvSpPr/>
          <p:nvPr/>
        </p:nvSpPr>
        <p:spPr>
          <a:xfrm>
            <a:off x="2678098" y="4599361"/>
            <a:ext cx="1804604" cy="1009024"/>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029CF806-781A-43D1-A15D-A1EC969983A5}"/>
              </a:ext>
            </a:extLst>
          </p:cNvPr>
          <p:cNvSpPr/>
          <p:nvPr/>
        </p:nvSpPr>
        <p:spPr>
          <a:xfrm>
            <a:off x="1738543" y="5488611"/>
            <a:ext cx="2296357" cy="1009024"/>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39</a:t>
            </a:fld>
            <a:endParaRPr lang="en-GB" sz="2400" dirty="0">
              <a:latin typeface="Arial" panose="020B0604020202020204" pitchFamily="34" charset="0"/>
              <a:cs typeface="Arial" panose="020B0604020202020204" pitchFamily="34" charset="0"/>
            </a:endParaRPr>
          </a:p>
        </p:txBody>
      </p:sp>
      <p:sp>
        <p:nvSpPr>
          <p:cNvPr id="37" name="TextBox 36"/>
          <p:cNvSpPr txBox="1"/>
          <p:nvPr/>
        </p:nvSpPr>
        <p:spPr>
          <a:xfrm>
            <a:off x="5604705" y="549541"/>
            <a:ext cx="2428563"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 </a:t>
            </a:r>
            <a:r>
              <a:rPr lang="en-GB" dirty="0">
                <a:latin typeface="Arial" panose="020B0604020202020204" pitchFamily="34" charset="0"/>
                <a:cs typeface="Arial" panose="020B0604020202020204" pitchFamily="34" charset="0"/>
              </a:rPr>
              <a:t>Product Development </a:t>
            </a:r>
          </a:p>
        </p:txBody>
      </p:sp>
      <p:sp>
        <p:nvSpPr>
          <p:cNvPr id="47" name="Rectangle 46">
            <a:extLst>
              <a:ext uri="{FF2B5EF4-FFF2-40B4-BE49-F238E27FC236}">
                <a16:creationId xmlns:a16="http://schemas.microsoft.com/office/drawing/2014/main" id="{839019EA-C1B7-4088-995E-42E9ED009F62}"/>
              </a:ext>
            </a:extLst>
          </p:cNvPr>
          <p:cNvSpPr/>
          <p:nvPr/>
        </p:nvSpPr>
        <p:spPr>
          <a:xfrm>
            <a:off x="4599054" y="549541"/>
            <a:ext cx="7443847" cy="6193698"/>
          </a:xfrm>
          <a:prstGeom prst="rect">
            <a:avLst/>
          </a:prstGeom>
          <a:solidFill>
            <a:srgbClr val="FFFFFF">
              <a:alpha val="8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5637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 y="0"/>
            <a:ext cx="10287000" cy="685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3018" y="4813300"/>
            <a:ext cx="1410387" cy="15113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5250" y="4957233"/>
            <a:ext cx="1268718" cy="1274232"/>
          </a:xfrm>
          <a:prstGeom prst="rect">
            <a:avLst/>
          </a:prstGeom>
        </p:spPr>
      </p:pic>
      <p:sp>
        <p:nvSpPr>
          <p:cNvPr id="15" name="Freeform 14"/>
          <p:cNvSpPr/>
          <p:nvPr/>
        </p:nvSpPr>
        <p:spPr>
          <a:xfrm rot="21432685">
            <a:off x="6591599" y="4907280"/>
            <a:ext cx="1066800" cy="1310717"/>
          </a:xfrm>
          <a:custGeom>
            <a:avLst/>
            <a:gdLst>
              <a:gd name="connsiteX0" fmla="*/ 936568 w 1066800"/>
              <a:gd name="connsiteY0" fmla="*/ 1260764 h 1260764"/>
              <a:gd name="connsiteX1" fmla="*/ 1066800 w 1066800"/>
              <a:gd name="connsiteY1" fmla="*/ 1048789 h 1260764"/>
              <a:gd name="connsiteX2" fmla="*/ 852055 w 1066800"/>
              <a:gd name="connsiteY2" fmla="*/ 1058487 h 1260764"/>
              <a:gd name="connsiteX3" fmla="*/ 105295 w 1066800"/>
              <a:gd name="connsiteY3" fmla="*/ 0 h 1260764"/>
              <a:gd name="connsiteX4" fmla="*/ 0 w 1066800"/>
              <a:gd name="connsiteY4" fmla="*/ 2771 h 1260764"/>
              <a:gd name="connsiteX5" fmla="*/ 716280 w 1066800"/>
              <a:gd name="connsiteY5" fmla="*/ 1070956 h 1260764"/>
              <a:gd name="connsiteX6" fmla="*/ 529244 w 1066800"/>
              <a:gd name="connsiteY6" fmla="*/ 1050175 h 1260764"/>
              <a:gd name="connsiteX7" fmla="*/ 936568 w 1066800"/>
              <a:gd name="connsiteY7" fmla="*/ 1260764 h 126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6800" h="1260764">
                <a:moveTo>
                  <a:pt x="936568" y="1260764"/>
                </a:moveTo>
                <a:lnTo>
                  <a:pt x="1066800" y="1048789"/>
                </a:lnTo>
                <a:lnTo>
                  <a:pt x="852055" y="1058487"/>
                </a:lnTo>
                <a:lnTo>
                  <a:pt x="105295" y="0"/>
                </a:lnTo>
                <a:lnTo>
                  <a:pt x="0" y="2771"/>
                </a:lnTo>
                <a:lnTo>
                  <a:pt x="716280" y="1070956"/>
                </a:lnTo>
                <a:lnTo>
                  <a:pt x="529244" y="1050175"/>
                </a:lnTo>
                <a:lnTo>
                  <a:pt x="936568" y="1260764"/>
                </a:lnTo>
                <a:close/>
              </a:path>
            </a:pathLst>
          </a:custGeom>
          <a:solidFill>
            <a:schemeClr val="tx1">
              <a:lumMod val="75000"/>
              <a:lumOff val="25000"/>
            </a:schemeClr>
          </a:solidFill>
          <a:ln>
            <a:solidFill>
              <a:srgbClr val="9187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0315" y="4680594"/>
            <a:ext cx="368056" cy="425589"/>
          </a:xfrm>
          <a:prstGeom prst="rect">
            <a:avLst/>
          </a:prstGeom>
        </p:spPr>
      </p:pic>
      <p:pic>
        <p:nvPicPr>
          <p:cNvPr id="16" name="Picture 15"/>
          <p:cNvPicPr>
            <a:picLocks noChangeAspect="1"/>
          </p:cNvPicPr>
          <p:nvPr/>
        </p:nvPicPr>
        <p:blipFill>
          <a:blip r:embed="rId6"/>
          <a:stretch>
            <a:fillRect/>
          </a:stretch>
        </p:blipFill>
        <p:spPr>
          <a:xfrm>
            <a:off x="5007233" y="4072350"/>
            <a:ext cx="571994" cy="890183"/>
          </a:xfrm>
          <a:prstGeom prst="rect">
            <a:avLst/>
          </a:prstGeom>
        </p:spPr>
      </p:pic>
      <p:sp>
        <p:nvSpPr>
          <p:cNvPr id="17" name="TextBox 16"/>
          <p:cNvSpPr txBox="1"/>
          <p:nvPr/>
        </p:nvSpPr>
        <p:spPr>
          <a:xfrm>
            <a:off x="5528732" y="258238"/>
            <a:ext cx="4064001" cy="1400383"/>
          </a:xfrm>
          <a:prstGeom prst="rect">
            <a:avLst/>
          </a:prstGeom>
          <a:solidFill>
            <a:srgbClr val="F2ECDA"/>
          </a:solidFill>
        </p:spPr>
        <p:txBody>
          <a:bodyPr wrap="square" rtlCol="0">
            <a:spAutoFit/>
          </a:bodyPr>
          <a:lstStyle/>
          <a:p>
            <a:r>
              <a:rPr lang="en-GB" sz="1700" dirty="0">
                <a:latin typeface="Comic Sans MS" panose="030F0702030302020204" pitchFamily="66" charset="0"/>
              </a:rPr>
              <a:t>I tell you, this is a very different path, you‘ll feel it in your shows and sinews. This path will pick up speed! Go quickly so that you don't lose touch straight away ;-)</a:t>
            </a:r>
          </a:p>
        </p:txBody>
      </p:sp>
      <p:pic>
        <p:nvPicPr>
          <p:cNvPr id="18" name="Picture 17"/>
          <p:cNvPicPr preferRelativeResize="0">
            <a:picLocks/>
          </p:cNvPicPr>
          <p:nvPr/>
        </p:nvPicPr>
        <p:blipFill>
          <a:blip r:embed="rId7"/>
          <a:stretch>
            <a:fillRect/>
          </a:stretch>
        </p:blipFill>
        <p:spPr>
          <a:xfrm>
            <a:off x="27024" y="6253134"/>
            <a:ext cx="10260000" cy="468000"/>
          </a:xfrm>
          <a:prstGeom prst="rect">
            <a:avLst/>
          </a:prstGeom>
        </p:spPr>
      </p:pic>
      <p:sp>
        <p:nvSpPr>
          <p:cNvPr id="23" name="Rectangle 22"/>
          <p:cNvSpPr/>
          <p:nvPr/>
        </p:nvSpPr>
        <p:spPr>
          <a:xfrm>
            <a:off x="3304019" y="258238"/>
            <a:ext cx="787395" cy="400110"/>
          </a:xfrm>
          <a:prstGeom prst="rect">
            <a:avLst/>
          </a:prstGeom>
          <a:solidFill>
            <a:srgbClr val="FAF7EC"/>
          </a:solidFill>
        </p:spPr>
        <p:txBody>
          <a:bodyPr wrap="none">
            <a:spAutoFit/>
          </a:bodyPr>
          <a:lstStyle/>
          <a:p>
            <a:r>
              <a:rPr lang="en-GB" sz="2000" dirty="0">
                <a:solidFill>
                  <a:prstClr val="black"/>
                </a:solidFill>
                <a:latin typeface="Comic Sans MS" panose="030F0702030302020204" pitchFamily="66" charset="0"/>
              </a:rPr>
              <a:t>looks</a:t>
            </a:r>
            <a:endParaRPr lang="en-GB" sz="2000" dirty="0"/>
          </a:p>
        </p:txBody>
      </p:sp>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177" y="1602220"/>
            <a:ext cx="963950" cy="2716032"/>
          </a:xfrm>
          <a:prstGeom prst="rect">
            <a:avLst/>
          </a:prstGeom>
        </p:spPr>
      </p:pic>
      <p:sp>
        <p:nvSpPr>
          <p:cNvPr id="27" name="TextBox 26"/>
          <p:cNvSpPr txBox="1"/>
          <p:nvPr/>
        </p:nvSpPr>
        <p:spPr>
          <a:xfrm>
            <a:off x="27024" y="6261513"/>
            <a:ext cx="12164976" cy="590931"/>
          </a:xfrm>
          <a:prstGeom prst="rect">
            <a:avLst/>
          </a:prstGeom>
          <a:solidFill>
            <a:srgbClr val="FAF7EC"/>
          </a:solidFill>
          <a:effectLst>
            <a:outerShdw blurRad="50800" dist="38100" dir="2700000" algn="tl" rotWithShape="0">
              <a:prstClr val="black">
                <a:alpha val="40000"/>
              </a:prstClr>
            </a:outerShdw>
          </a:effectLst>
        </p:spPr>
        <p:txBody>
          <a:bodyPr wrap="square" rtlCol="0">
            <a:spAutoFit/>
          </a:bodyPr>
          <a:lstStyle/>
          <a:p>
            <a:pPr>
              <a:lnSpc>
                <a:spcPct val="90000"/>
              </a:lnSpc>
            </a:pPr>
            <a:r>
              <a:rPr lang="en-GB" dirty="0">
                <a:latin typeface="Arial" panose="020B0604020202020204" pitchFamily="34" charset="0"/>
                <a:cs typeface="Arial" panose="020B0604020202020204" pitchFamily="34" charset="0"/>
              </a:rPr>
              <a:t>J. </a:t>
            </a:r>
            <a:r>
              <a:rPr lang="en-GB" dirty="0" err="1">
                <a:latin typeface="Arial" panose="020B0604020202020204" pitchFamily="34" charset="0"/>
                <a:cs typeface="Arial" panose="020B0604020202020204" pitchFamily="34" charset="0"/>
              </a:rPr>
              <a:t>Rutkoski</a:t>
            </a:r>
            <a:r>
              <a:rPr lang="en-GB" dirty="0">
                <a:latin typeface="Arial" panose="020B0604020202020204" pitchFamily="34" charset="0"/>
                <a:cs typeface="Arial" panose="020B0604020202020204" pitchFamily="34" charset="0"/>
              </a:rPr>
              <a:t>, 2021 (UIUC Spring Workshop): “GS is a </a:t>
            </a:r>
            <a:r>
              <a:rPr lang="en-GB" dirty="0">
                <a:solidFill>
                  <a:srgbClr val="C00000"/>
                </a:solidFill>
                <a:latin typeface="Arial" panose="020B0604020202020204" pitchFamily="34" charset="0"/>
                <a:cs typeface="Arial" panose="020B0604020202020204" pitchFamily="34" charset="0"/>
              </a:rPr>
              <a:t>disruptive</a:t>
            </a:r>
            <a:r>
              <a:rPr lang="en-GB" dirty="0">
                <a:latin typeface="Arial" panose="020B0604020202020204" pitchFamily="34" charset="0"/>
                <a:cs typeface="Arial" panose="020B0604020202020204" pitchFamily="34" charset="0"/>
              </a:rPr>
              <a:t> breeding technology - it will change how the breeding program operates if done correctly”.</a:t>
            </a:r>
          </a:p>
        </p:txBody>
      </p:sp>
      <p:sp>
        <p:nvSpPr>
          <p:cNvPr id="28" name="TextBox 27"/>
          <p:cNvSpPr txBox="1"/>
          <p:nvPr/>
        </p:nvSpPr>
        <p:spPr>
          <a:xfrm>
            <a:off x="9850345" y="410685"/>
            <a:ext cx="2271149" cy="5355312"/>
          </a:xfrm>
          <a:prstGeom prst="rect">
            <a:avLst/>
          </a:prstGeom>
          <a:solidFill>
            <a:srgbClr val="FAF7EC">
              <a:alpha val="72157"/>
            </a:srgbClr>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Will GS really change the way we breed plants in a </a:t>
            </a:r>
            <a:r>
              <a:rPr lang="en-GB" dirty="0">
                <a:solidFill>
                  <a:srgbClr val="C00000"/>
                </a:solidFill>
                <a:latin typeface="Arial" panose="020B0604020202020204" pitchFamily="34" charset="0"/>
                <a:cs typeface="Arial" panose="020B0604020202020204" pitchFamily="34" charset="0"/>
              </a:rPr>
              <a:t>disruptive </a:t>
            </a:r>
            <a:r>
              <a:rPr lang="en-GB" dirty="0">
                <a:latin typeface="Arial" panose="020B0604020202020204" pitchFamily="34" charset="0"/>
                <a:cs typeface="Arial" panose="020B0604020202020204" pitchFamily="34" charset="0"/>
              </a:rPr>
              <a:t>manner?</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Rather than working a bit more on the PC and a bit less in the field; instead of being somewhat more efficient …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will it bring a fold-change or even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will it destroy the value of the </a:t>
            </a:r>
            <a:r>
              <a:rPr lang="en-GB" dirty="0" err="1">
                <a:latin typeface="Arial" panose="020B0604020202020204" pitchFamily="34" charset="0"/>
                <a:cs typeface="Arial" panose="020B0604020202020204" pitchFamily="34" charset="0"/>
              </a:rPr>
              <a:t>exper-tise</a:t>
            </a:r>
            <a:r>
              <a:rPr lang="en-GB" dirty="0">
                <a:latin typeface="Arial" panose="020B0604020202020204" pitchFamily="34" charset="0"/>
                <a:cs typeface="Arial" panose="020B0604020202020204" pitchFamily="34" charset="0"/>
              </a:rPr>
              <a:t> of todays breeders?</a:t>
            </a: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641325">
            <a:off x="2434242" y="2925494"/>
            <a:ext cx="527880" cy="3107699"/>
          </a:xfrm>
          <a:prstGeom prst="rect">
            <a:avLst/>
          </a:prstGeom>
        </p:spPr>
      </p:pic>
      <p:pic>
        <p:nvPicPr>
          <p:cNvPr id="6" name="Picture 5"/>
          <p:cNvPicPr>
            <a:picLocks noChangeAspect="1"/>
          </p:cNvPicPr>
          <p:nvPr/>
        </p:nvPicPr>
        <p:blipFill>
          <a:blip r:embed="rId10"/>
          <a:stretch>
            <a:fillRect/>
          </a:stretch>
        </p:blipFill>
        <p:spPr>
          <a:xfrm>
            <a:off x="3660108" y="3070767"/>
            <a:ext cx="85535" cy="295623"/>
          </a:xfrm>
          <a:prstGeom prst="rect">
            <a:avLst/>
          </a:prstGeom>
        </p:spPr>
      </p:pic>
      <p:pic>
        <p:nvPicPr>
          <p:cNvPr id="19" name="Picture 18"/>
          <p:cNvPicPr>
            <a:picLocks noChangeAspect="1"/>
          </p:cNvPicPr>
          <p:nvPr/>
        </p:nvPicPr>
        <p:blipFill>
          <a:blip r:embed="rId10"/>
          <a:stretch>
            <a:fillRect/>
          </a:stretch>
        </p:blipFill>
        <p:spPr>
          <a:xfrm>
            <a:off x="3503353" y="3051717"/>
            <a:ext cx="94676" cy="327218"/>
          </a:xfrm>
          <a:prstGeom prst="rect">
            <a:avLst/>
          </a:prstGeom>
        </p:spPr>
      </p:pic>
      <p:sp>
        <p:nvSpPr>
          <p:cNvPr id="20" name="Textfeld 5">
            <a:extLst>
              <a:ext uri="{FF2B5EF4-FFF2-40B4-BE49-F238E27FC236}">
                <a16:creationId xmlns:a16="http://schemas.microsoft.com/office/drawing/2014/main" id="{71D0E18F-E1DA-4196-9B84-ED7B253683A4}"/>
              </a:ext>
            </a:extLst>
          </p:cNvPr>
          <p:cNvSpPr txBox="1"/>
          <p:nvPr/>
        </p:nvSpPr>
        <p:spPr>
          <a:xfrm>
            <a:off x="0" y="0"/>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84F6B1D-2BA0-45F3-9AE9-5D0E7D54FCEB}"/>
              </a:ext>
            </a:extLst>
          </p:cNvPr>
          <p:cNvSpPr txBox="1"/>
          <p:nvPr/>
        </p:nvSpPr>
        <p:spPr>
          <a:xfrm>
            <a:off x="37095" y="5864945"/>
            <a:ext cx="176156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With </a:t>
            </a:r>
            <a:r>
              <a:rPr lang="en-GB" dirty="0" err="1">
                <a:latin typeface="Arial" panose="020B0604020202020204" pitchFamily="34" charset="0"/>
                <a:cs typeface="Arial" panose="020B0604020202020204" pitchFamily="34" charset="0"/>
              </a:rPr>
              <a:t>ChatGPT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20426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192198" y="959254"/>
            <a:ext cx="11402902" cy="5884894"/>
            <a:chOff x="192198" y="959254"/>
            <a:chExt cx="11402902" cy="5884894"/>
          </a:xfrm>
        </p:grpSpPr>
        <p:pic>
          <p:nvPicPr>
            <p:cNvPr id="6" name="Grafik 5">
              <a:extLst>
                <a:ext uri="{FF2B5EF4-FFF2-40B4-BE49-F238E27FC236}">
                  <a16:creationId xmlns:a16="http://schemas.microsoft.com/office/drawing/2014/main" id="{FD20AD45-E6D7-4D07-AF64-F5934DBA5BAA}"/>
                </a:ext>
              </a:extLst>
            </p:cNvPr>
            <p:cNvPicPr>
              <a:picLocks noChangeAspect="1"/>
            </p:cNvPicPr>
            <p:nvPr/>
          </p:nvPicPr>
          <p:blipFill rotWithShape="1">
            <a:blip r:embed="rId3"/>
            <a:srcRect b="93684"/>
            <a:stretch/>
          </p:blipFill>
          <p:spPr>
            <a:xfrm>
              <a:off x="396816" y="989494"/>
              <a:ext cx="11087818" cy="356223"/>
            </a:xfrm>
            <a:prstGeom prst="rect">
              <a:avLst/>
            </a:prstGeom>
          </p:spPr>
        </p:pic>
        <p:pic>
          <p:nvPicPr>
            <p:cNvPr id="7" name="Grafik 6">
              <a:extLst>
                <a:ext uri="{FF2B5EF4-FFF2-40B4-BE49-F238E27FC236}">
                  <a16:creationId xmlns:a16="http://schemas.microsoft.com/office/drawing/2014/main" id="{F0000E05-09FB-46A1-BE86-579FC4B5973C}"/>
                </a:ext>
              </a:extLst>
            </p:cNvPr>
            <p:cNvPicPr>
              <a:picLocks noChangeAspect="1"/>
            </p:cNvPicPr>
            <p:nvPr/>
          </p:nvPicPr>
          <p:blipFill rotWithShape="1">
            <a:blip r:embed="rId3"/>
            <a:srcRect t="12194" b="1669"/>
            <a:stretch/>
          </p:blipFill>
          <p:spPr>
            <a:xfrm>
              <a:off x="396816" y="1302585"/>
              <a:ext cx="11087818" cy="4857870"/>
            </a:xfrm>
            <a:prstGeom prst="rect">
              <a:avLst/>
            </a:prstGeom>
          </p:spPr>
        </p:pic>
        <p:sp>
          <p:nvSpPr>
            <p:cNvPr id="10" name="Textfeld 9">
              <a:extLst>
                <a:ext uri="{FF2B5EF4-FFF2-40B4-BE49-F238E27FC236}">
                  <a16:creationId xmlns:a16="http://schemas.microsoft.com/office/drawing/2014/main" id="{8EB9948F-BEBB-45C1-A3AD-E93BC4C47233}"/>
                </a:ext>
              </a:extLst>
            </p:cNvPr>
            <p:cNvSpPr txBox="1"/>
            <p:nvPr/>
          </p:nvSpPr>
          <p:spPr>
            <a:xfrm>
              <a:off x="192198" y="6474816"/>
              <a:ext cx="2174235"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Gaynor et </a:t>
              </a:r>
              <a:r>
                <a:rPr lang="en-GB">
                  <a:latin typeface="Arial" panose="020B0604020202020204" pitchFamily="34" charset="0"/>
                  <a:cs typeface="Arial" panose="020B0604020202020204" pitchFamily="34" charset="0"/>
                </a:rPr>
                <a:t>al., </a:t>
              </a:r>
              <a:r>
                <a:rPr lang="en-GB" dirty="0">
                  <a:latin typeface="Arial" panose="020B0604020202020204" pitchFamily="34" charset="0"/>
                  <a:cs typeface="Arial" panose="020B0604020202020204" pitchFamily="34" charset="0"/>
                </a:rPr>
                <a:t>2017</a:t>
              </a:r>
            </a:p>
          </p:txBody>
        </p:sp>
        <p:sp>
          <p:nvSpPr>
            <p:cNvPr id="34" name="Rectangle 33"/>
            <p:cNvSpPr/>
            <p:nvPr/>
          </p:nvSpPr>
          <p:spPr>
            <a:xfrm>
              <a:off x="4593167" y="959254"/>
              <a:ext cx="7001933" cy="52552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 name="Group 22"/>
          <p:cNvGrpSpPr>
            <a:grpSpLocks noChangeAspect="1"/>
          </p:cNvGrpSpPr>
          <p:nvPr/>
        </p:nvGrpSpPr>
        <p:grpSpPr>
          <a:xfrm>
            <a:off x="4752077" y="959254"/>
            <a:ext cx="4689858" cy="5783985"/>
            <a:chOff x="344598" y="1278058"/>
            <a:chExt cx="3979752" cy="4908212"/>
          </a:xfrm>
          <a:effectLst>
            <a:outerShdw blurRad="50800" dist="38100" dir="2700000" algn="tl" rotWithShape="0">
              <a:prstClr val="black">
                <a:alpha val="40000"/>
              </a:prstClr>
            </a:outerShdw>
          </a:effectLst>
        </p:grpSpPr>
        <p:pic>
          <p:nvPicPr>
            <p:cNvPr id="30" name="Grafik 5">
              <a:extLst>
                <a:ext uri="{FF2B5EF4-FFF2-40B4-BE49-F238E27FC236}">
                  <a16:creationId xmlns:a16="http://schemas.microsoft.com/office/drawing/2014/main" id="{4CF163A0-E85F-4C58-AAFD-2DCD4321B7A4}"/>
                </a:ext>
              </a:extLst>
            </p:cNvPr>
            <p:cNvPicPr>
              <a:picLocks noChangeAspect="1"/>
            </p:cNvPicPr>
            <p:nvPr/>
          </p:nvPicPr>
          <p:blipFill rotWithShape="1">
            <a:blip r:embed="rId4"/>
            <a:srcRect r="44176"/>
            <a:stretch/>
          </p:blipFill>
          <p:spPr>
            <a:xfrm>
              <a:off x="344598" y="1278058"/>
              <a:ext cx="3979752" cy="4908212"/>
            </a:xfrm>
            <a:prstGeom prst="rect">
              <a:avLst/>
            </a:prstGeom>
          </p:spPr>
        </p:pic>
        <p:sp>
          <p:nvSpPr>
            <p:cNvPr id="31" name="Rechteck 6">
              <a:extLst>
                <a:ext uri="{FF2B5EF4-FFF2-40B4-BE49-F238E27FC236}">
                  <a16:creationId xmlns:a16="http://schemas.microsoft.com/office/drawing/2014/main" id="{D65DAD3C-FB2C-4C74-9E35-4F1FC1F2BE8A}"/>
                </a:ext>
              </a:extLst>
            </p:cNvPr>
            <p:cNvSpPr/>
            <p:nvPr/>
          </p:nvSpPr>
          <p:spPr>
            <a:xfrm>
              <a:off x="2779993" y="2969135"/>
              <a:ext cx="1476000"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hteck 29">
              <a:extLst>
                <a:ext uri="{FF2B5EF4-FFF2-40B4-BE49-F238E27FC236}">
                  <a16:creationId xmlns:a16="http://schemas.microsoft.com/office/drawing/2014/main" id="{65B0E500-7E4A-47DB-A4D5-EDB646952393}"/>
                </a:ext>
              </a:extLst>
            </p:cNvPr>
            <p:cNvSpPr/>
            <p:nvPr/>
          </p:nvSpPr>
          <p:spPr>
            <a:xfrm>
              <a:off x="3471513" y="3566155"/>
              <a:ext cx="784480"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hteck 30">
              <a:extLst>
                <a:ext uri="{FF2B5EF4-FFF2-40B4-BE49-F238E27FC236}">
                  <a16:creationId xmlns:a16="http://schemas.microsoft.com/office/drawing/2014/main" id="{D1634801-4C11-4C55-95D5-97A49086BA54}"/>
                </a:ext>
              </a:extLst>
            </p:cNvPr>
            <p:cNvSpPr/>
            <p:nvPr/>
          </p:nvSpPr>
          <p:spPr>
            <a:xfrm>
              <a:off x="3471940" y="4111662"/>
              <a:ext cx="784480" cy="196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4" name="Rectangle 23"/>
          <p:cNvSpPr/>
          <p:nvPr/>
        </p:nvSpPr>
        <p:spPr>
          <a:xfrm>
            <a:off x="7913172" y="4359162"/>
            <a:ext cx="571778" cy="20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5" name="Straight Arrow Connector 24"/>
          <p:cNvCxnSpPr/>
          <p:nvPr/>
        </p:nvCxnSpPr>
        <p:spPr>
          <a:xfrm>
            <a:off x="7023684" y="1231443"/>
            <a:ext cx="2" cy="400381"/>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7751502" y="2369305"/>
            <a:ext cx="517343" cy="271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p:cNvSpPr/>
          <p:nvPr/>
        </p:nvSpPr>
        <p:spPr>
          <a:xfrm>
            <a:off x="7405064" y="1587630"/>
            <a:ext cx="392626" cy="19277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8268846" y="1153670"/>
            <a:ext cx="1136307" cy="3521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Freeform 28"/>
          <p:cNvSpPr/>
          <p:nvPr/>
        </p:nvSpPr>
        <p:spPr>
          <a:xfrm>
            <a:off x="7023684" y="1256333"/>
            <a:ext cx="1413242" cy="3358409"/>
          </a:xfrm>
          <a:custGeom>
            <a:avLst/>
            <a:gdLst>
              <a:gd name="connsiteX0" fmla="*/ 893233 w 2429933"/>
              <a:gd name="connsiteY0" fmla="*/ 3369733 h 3373966"/>
              <a:gd name="connsiteX1" fmla="*/ 2429933 w 2429933"/>
              <a:gd name="connsiteY1" fmla="*/ 3373966 h 3373966"/>
              <a:gd name="connsiteX2" fmla="*/ 2408766 w 2429933"/>
              <a:gd name="connsiteY2" fmla="*/ 0 h 3373966"/>
              <a:gd name="connsiteX3" fmla="*/ 0 w 2429933"/>
              <a:gd name="connsiteY3" fmla="*/ 16933 h 3373966"/>
            </a:gdLst>
            <a:ahLst/>
            <a:cxnLst>
              <a:cxn ang="0">
                <a:pos x="connsiteX0" y="connsiteY0"/>
              </a:cxn>
              <a:cxn ang="0">
                <a:pos x="connsiteX1" y="connsiteY1"/>
              </a:cxn>
              <a:cxn ang="0">
                <a:pos x="connsiteX2" y="connsiteY2"/>
              </a:cxn>
              <a:cxn ang="0">
                <a:pos x="connsiteX3" y="connsiteY3"/>
              </a:cxn>
            </a:cxnLst>
            <a:rect l="l" t="t" r="r" b="b"/>
            <a:pathLst>
              <a:path w="2429933" h="3373966">
                <a:moveTo>
                  <a:pt x="893233" y="3369733"/>
                </a:moveTo>
                <a:lnTo>
                  <a:pt x="2429933" y="3373966"/>
                </a:lnTo>
                <a:lnTo>
                  <a:pt x="2408766" y="0"/>
                </a:lnTo>
                <a:lnTo>
                  <a:pt x="0" y="16933"/>
                </a:lnTo>
              </a:path>
            </a:pathLst>
          </a:custGeom>
          <a:noFill/>
          <a:ln w="762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p:cNvSpPr txBox="1"/>
          <p:nvPr/>
        </p:nvSpPr>
        <p:spPr>
          <a:xfrm>
            <a:off x="5604705" y="549541"/>
            <a:ext cx="2428563"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 </a:t>
            </a:r>
            <a:r>
              <a:rPr lang="en-GB" dirty="0">
                <a:latin typeface="Arial" panose="020B0604020202020204" pitchFamily="34" charset="0"/>
                <a:cs typeface="Arial" panose="020B0604020202020204" pitchFamily="34" charset="0"/>
              </a:rPr>
              <a:t>Product Development </a:t>
            </a:r>
          </a:p>
        </p:txBody>
      </p:sp>
      <p:sp>
        <p:nvSpPr>
          <p:cNvPr id="21" name="TextBox 20"/>
          <p:cNvSpPr txBox="1"/>
          <p:nvPr/>
        </p:nvSpPr>
        <p:spPr>
          <a:xfrm>
            <a:off x="72000" y="36000"/>
            <a:ext cx="11954479" cy="46166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here is the thrilling proposal: The so-called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Two-Part</a:t>
            </a:r>
            <a:r>
              <a:rPr lang="en-GB" sz="2400" dirty="0">
                <a:latin typeface="Arial" panose="020B0604020202020204" pitchFamily="34" charset="0"/>
                <a:cs typeface="Arial" panose="020B0604020202020204" pitchFamily="34" charset="0"/>
              </a:rPr>
              <a:t>-Strategy’</a:t>
            </a:r>
          </a:p>
        </p:txBody>
      </p:sp>
      <p:sp>
        <p:nvSpPr>
          <p:cNvPr id="38" name="Rectangle 37"/>
          <p:cNvSpPr/>
          <p:nvPr/>
        </p:nvSpPr>
        <p:spPr>
          <a:xfrm>
            <a:off x="396816" y="989494"/>
            <a:ext cx="3854236" cy="3562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p:cNvSpPr txBox="1"/>
          <p:nvPr/>
        </p:nvSpPr>
        <p:spPr>
          <a:xfrm>
            <a:off x="8629271" y="700961"/>
            <a:ext cx="3397208"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Interlock Pre-Breeding and Cultivar development more closely than usual, and exert most of the selection pressure in the Pre-Breeding part and lesser in the Making of the cultivar.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Exploit</a:t>
            </a:r>
            <a:r>
              <a:rPr lang="en-GB" dirty="0">
                <a:latin typeface="Arial" panose="020B0604020202020204" pitchFamily="34" charset="0"/>
                <a:cs typeface="Arial" panose="020B0604020202020204" pitchFamily="34" charset="0"/>
              </a:rPr>
              <a:t> the opportunity for extreme speed and extreme selection intensity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Part</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via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single-plant</a:t>
            </a:r>
            <a:r>
              <a:rPr lang="en-GB" dirty="0">
                <a:latin typeface="Arial" panose="020B0604020202020204" pitchFamily="34" charset="0"/>
                <a:cs typeface="Arial" panose="020B0604020202020204" pitchFamily="34" charset="0"/>
              </a:rPr>
              <a:t>-based Genomic Selection </a:t>
            </a:r>
            <a:br>
              <a:rPr lang="en-GB" dirty="0">
                <a:latin typeface="Arial" panose="020B0604020202020204" pitchFamily="34" charset="0"/>
                <a:cs typeface="Arial" panose="020B0604020202020204" pitchFamily="34" charset="0"/>
              </a:rPr>
            </a:b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Exploit</a:t>
            </a:r>
            <a:r>
              <a:rPr lang="en-GB" dirty="0">
                <a:latin typeface="Arial" panose="020B0604020202020204" pitchFamily="34" charset="0"/>
                <a:cs typeface="Arial" panose="020B0604020202020204" pitchFamily="34" charset="0"/>
              </a:rPr>
              <a:t> the field plots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a:t>
            </a:r>
            <a:r>
              <a:rPr lang="en-GB" dirty="0">
                <a:latin typeface="Arial" panose="020B0604020202020204" pitchFamily="34" charset="0"/>
                <a:cs typeface="Arial" panose="020B0604020202020204" pitchFamily="34" charset="0"/>
              </a:rPr>
              <a:t>, to feed new </a:t>
            </a:r>
            <a:r>
              <a:rPr lang="en-GB" dirty="0" err="1">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data into the ever-again-improved training, i.e. model-update of GS.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Apply GS as well in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Second Part</a:t>
            </a:r>
            <a:r>
              <a:rPr lang="en-GB" dirty="0">
                <a:latin typeface="Arial" panose="020B0604020202020204" pitchFamily="34" charset="0"/>
                <a:cs typeface="Arial" panose="020B0604020202020204" pitchFamily="34" charset="0"/>
              </a:rPr>
              <a:t>.</a:t>
            </a:r>
          </a:p>
        </p:txBody>
      </p:sp>
      <p:sp>
        <p:nvSpPr>
          <p:cNvPr id="36" name="TextBox 35"/>
          <p:cNvSpPr txBox="1"/>
          <p:nvPr/>
        </p:nvSpPr>
        <p:spPr>
          <a:xfrm>
            <a:off x="854150" y="568807"/>
            <a:ext cx="2428563"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Part: </a:t>
            </a:r>
            <a:r>
              <a:rPr lang="en-GB" dirty="0">
                <a:latin typeface="Arial" panose="020B0604020202020204" pitchFamily="34" charset="0"/>
                <a:cs typeface="Arial" panose="020B0604020202020204" pitchFamily="34" charset="0"/>
              </a:rPr>
              <a:t>Recurrent Selection aka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Pre-Breeding</a:t>
            </a:r>
          </a:p>
        </p:txBody>
      </p:sp>
      <p:sp>
        <p:nvSpPr>
          <p:cNvPr id="40" name="TextBox 39"/>
          <p:cNvSpPr txBox="1"/>
          <p:nvPr/>
        </p:nvSpPr>
        <p:spPr>
          <a:xfrm>
            <a:off x="2620323" y="5613568"/>
            <a:ext cx="214459" cy="369332"/>
          </a:xfrm>
          <a:prstGeom prst="rect">
            <a:avLst/>
          </a:prstGeom>
          <a:noFill/>
        </p:spPr>
        <p:txBody>
          <a:bodyPr wrap="square" rtlCol="0">
            <a:spAutoFit/>
          </a:bodyPr>
          <a:lstStyle/>
          <a:p>
            <a:r>
              <a:rPr lang="en-GB" dirty="0">
                <a:solidFill>
                  <a:srgbClr val="C00000"/>
                </a:solidFill>
              </a:rPr>
              <a:t>*</a:t>
            </a:r>
          </a:p>
        </p:txBody>
      </p:sp>
      <p:sp>
        <p:nvSpPr>
          <p:cNvPr id="42" name="TextBox 41"/>
          <p:cNvSpPr txBox="1"/>
          <p:nvPr/>
        </p:nvSpPr>
        <p:spPr>
          <a:xfrm>
            <a:off x="72000" y="3643540"/>
            <a:ext cx="4328822" cy="8402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nSpc>
                <a:spcPct val="90000"/>
              </a:lnSpc>
            </a:pPr>
            <a:r>
              <a:rPr lang="en-GB" dirty="0">
                <a:latin typeface="Arial" panose="020B0604020202020204" pitchFamily="34" charset="0"/>
                <a:cs typeface="Arial" panose="020B0604020202020204" pitchFamily="34" charset="0"/>
              </a:rPr>
              <a:t>Mass-crossing &amp; recombination, mass-Genomic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Selection between very many F1-individuals</a:t>
            </a:r>
            <a:r>
              <a:rPr lang="en-GB" dirty="0">
                <a:latin typeface="Arial" panose="020B0604020202020204" pitchFamily="34" charset="0"/>
                <a:cs typeface="Arial" panose="020B0604020202020204" pitchFamily="34" charset="0"/>
              </a:rPr>
              <a:t>, 2 gens. per year</a:t>
            </a:r>
          </a:p>
        </p:txBody>
      </p:sp>
      <p:sp>
        <p:nvSpPr>
          <p:cNvPr id="43" name="TextBox 42"/>
          <p:cNvSpPr txBox="1"/>
          <p:nvPr/>
        </p:nvSpPr>
        <p:spPr>
          <a:xfrm>
            <a:off x="7097006" y="2131581"/>
            <a:ext cx="1241595"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DH-line breeding</a:t>
            </a:r>
          </a:p>
        </p:txBody>
      </p:sp>
      <p:sp>
        <p:nvSpPr>
          <p:cNvPr id="41" name="Textfeld 1"/>
          <p:cNvSpPr txBox="1"/>
          <p:nvPr/>
        </p:nvSpPr>
        <p:spPr>
          <a:xfrm>
            <a:off x="11641313" y="6360209"/>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40</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AE68574-B652-4525-A7BC-7BF163D071EB}"/>
              </a:ext>
            </a:extLst>
          </p:cNvPr>
          <p:cNvSpPr txBox="1"/>
          <p:nvPr/>
        </p:nvSpPr>
        <p:spPr>
          <a:xfrm>
            <a:off x="1822079" y="5629758"/>
            <a:ext cx="2590876" cy="830997"/>
          </a:xfrm>
          <a:prstGeom prst="rect">
            <a:avLst/>
          </a:prstGeom>
          <a:solidFill>
            <a:srgbClr val="FFFFFF"/>
          </a:solidFill>
        </p:spPr>
        <p:txBody>
          <a:bodyPr wrap="square" rtlCol="0">
            <a:spAutoFit/>
          </a:bodyPr>
          <a:lstStyle/>
          <a:p>
            <a:r>
              <a:rPr lang="en-GB" sz="1600" b="1" dirty="0">
                <a:solidFill>
                  <a:srgbClr val="C00000"/>
                </a:solidFill>
              </a:rPr>
              <a:t>*</a:t>
            </a:r>
            <a:r>
              <a:rPr lang="en-GB" sz="1600" dirty="0"/>
              <a:t>Use current phenotypic data to re-train the GS model</a:t>
            </a:r>
          </a:p>
        </p:txBody>
      </p:sp>
      <p:sp>
        <p:nvSpPr>
          <p:cNvPr id="44" name="Right Triangle 4">
            <a:extLst>
              <a:ext uri="{FF2B5EF4-FFF2-40B4-BE49-F238E27FC236}">
                <a16:creationId xmlns:a16="http://schemas.microsoft.com/office/drawing/2014/main" id="{851A76F7-1EC9-4A3A-AC58-05884CD690A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FEB4517-0841-430B-BD2E-EF39F867BEBE}"/>
              </a:ext>
            </a:extLst>
          </p:cNvPr>
          <p:cNvSpPr txBox="1"/>
          <p:nvPr/>
        </p:nvSpPr>
        <p:spPr>
          <a:xfrm rot="213619">
            <a:off x="98183" y="2485625"/>
            <a:ext cx="4340955" cy="1138773"/>
          </a:xfrm>
          <a:prstGeom prst="rect">
            <a:avLst/>
          </a:prstGeom>
          <a:solidFill>
            <a:srgbClr val="FFFFFF">
              <a:alpha val="58039"/>
            </a:srgbClr>
          </a:solidFill>
          <a:ln>
            <a:noFill/>
          </a:ln>
          <a:effectLst>
            <a:outerShdw blurRad="63500" sx="102000" sy="102000" algn="ctr" rotWithShape="0">
              <a:prstClr val="black">
                <a:alpha val="40000"/>
              </a:prstClr>
            </a:outerShdw>
          </a:effectLst>
        </p:spPr>
        <p:txBody>
          <a:bodyPr wrap="square" rtlCol="0">
            <a:spAutoFit/>
          </a:bodyPr>
          <a:lstStyle/>
          <a:p>
            <a:r>
              <a:rPr lang="en-GB" sz="1700" b="0" i="0" dirty="0">
                <a:solidFill>
                  <a:srgbClr val="333333"/>
                </a:solidFill>
                <a:effectLst/>
                <a:latin typeface="Arial" panose="020B0604020202020204" pitchFamily="34" charset="0"/>
                <a:cs typeface="Arial" panose="020B0604020202020204" pitchFamily="34" charset="0"/>
              </a:rPr>
              <a:t>In case you want to follow up ... </a:t>
            </a:r>
          </a:p>
          <a:p>
            <a:r>
              <a:rPr lang="en-GB" sz="1700" b="0" i="0" dirty="0">
                <a:solidFill>
                  <a:srgbClr val="333333"/>
                </a:solidFill>
                <a:effectLst/>
                <a:latin typeface="Arial" panose="020B0604020202020204" pitchFamily="34" charset="0"/>
                <a:cs typeface="Arial" panose="020B0604020202020204" pitchFamily="34" charset="0"/>
              </a:rPr>
              <a:t>DOI 10.1101/2022.12.19.521119</a:t>
            </a:r>
          </a:p>
          <a:p>
            <a:r>
              <a:rPr lang="en-GB" sz="1700" dirty="0">
                <a:latin typeface="Arial" panose="020B0604020202020204" pitchFamily="34" charset="0"/>
                <a:cs typeface="Arial" panose="020B0604020202020204" pitchFamily="34" charset="0"/>
              </a:rPr>
              <a:t>DOI 10.1007/s00122-025-05028-1</a:t>
            </a:r>
          </a:p>
          <a:p>
            <a:r>
              <a:rPr lang="en-GB" sz="1700" dirty="0">
                <a:latin typeface="Arial" panose="020B0604020202020204" pitchFamily="34" charset="0"/>
                <a:cs typeface="Arial" panose="020B0604020202020204" pitchFamily="34" charset="0"/>
              </a:rPr>
              <a:t>DOI 10.21203/rs.3.rs-1246254/v1</a:t>
            </a:r>
          </a:p>
        </p:txBody>
      </p:sp>
    </p:spTree>
    <p:extLst>
      <p:ext uri="{BB962C8B-B14F-4D97-AF65-F5344CB8AC3E}">
        <p14:creationId xmlns:p14="http://schemas.microsoft.com/office/powerpoint/2010/main" val="54335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2000"/>
                                        <p:tgtEl>
                                          <p:spTgt spid="29"/>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41</a:t>
            </a:fld>
            <a:endParaRPr lang="en-GB" sz="240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Box 3"/>
          <p:cNvSpPr txBox="1"/>
          <p:nvPr/>
        </p:nvSpPr>
        <p:spPr>
          <a:xfrm>
            <a:off x="353295" y="707219"/>
            <a:ext cx="11425382" cy="4893647"/>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We have seen Breeding Methods in Line Breeding.</a:t>
            </a:r>
          </a:p>
          <a:p>
            <a:r>
              <a:rPr lang="en-GB" sz="2600" dirty="0">
                <a:latin typeface="Arial" panose="020B0604020202020204" pitchFamily="34" charset="0"/>
                <a:cs typeface="Arial" panose="020B0604020202020204" pitchFamily="34" charset="0"/>
              </a:rPr>
              <a:t>And we have noticed the current status: In addition to phenotype-based selection we employ DNA-marker-based selection. </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Not only to follow a monogenic resistance or zero-content of antinutritive compound (or the like) in breeding and back-crossing, but:</a:t>
            </a:r>
          </a:p>
          <a:p>
            <a:r>
              <a:rPr lang="en-GB" sz="2600" dirty="0">
                <a:latin typeface="Arial" panose="020B0604020202020204" pitchFamily="34" charset="0"/>
                <a:cs typeface="Arial" panose="020B0604020202020204" pitchFamily="34" charset="0"/>
              </a:rPr>
              <a:t>● to predict from DNA-data plus knowledge of few, significant QTL the candidates‘ </a:t>
            </a:r>
            <a:r>
              <a:rPr lang="en-GB" sz="2600" dirty="0">
                <a:solidFill>
                  <a:srgbClr val="0000FF"/>
                </a:solidFill>
                <a:latin typeface="Arial" panose="020B0604020202020204" pitchFamily="34" charset="0"/>
                <a:cs typeface="Arial" panose="020B0604020202020204" pitchFamily="34" charset="0"/>
              </a:rPr>
              <a:t>Marker Score</a:t>
            </a:r>
            <a:r>
              <a:rPr lang="en-GB" sz="2600" dirty="0">
                <a:latin typeface="Arial" panose="020B0604020202020204" pitchFamily="34" charset="0"/>
                <a:cs typeface="Arial" panose="020B0604020202020204" pitchFamily="34" charset="0"/>
              </a:rPr>
              <a:t> (trait expression, performance) … and/or</a:t>
            </a:r>
          </a:p>
          <a:p>
            <a:r>
              <a:rPr lang="en-GB" sz="2600" dirty="0">
                <a:latin typeface="Arial" panose="020B0604020202020204" pitchFamily="34" charset="0"/>
                <a:cs typeface="Arial" panose="020B0604020202020204" pitchFamily="34" charset="0"/>
              </a:rPr>
              <a:t>● to predict from DNA-data and a trained GP-model the candidates‘ ‚</a:t>
            </a:r>
            <a:r>
              <a:rPr lang="en-GB" sz="2600" dirty="0">
                <a:solidFill>
                  <a:srgbClr val="0000FF"/>
                </a:solidFill>
                <a:latin typeface="Arial" panose="020B0604020202020204" pitchFamily="34" charset="0"/>
                <a:cs typeface="Arial" panose="020B0604020202020204" pitchFamily="34" charset="0"/>
              </a:rPr>
              <a:t>Genomic Estimated Breeding</a:t>
            </a:r>
            <a:r>
              <a:rPr lang="en-GB" sz="2600" dirty="0">
                <a:latin typeface="Arial" panose="020B0604020202020204" pitchFamily="34" charset="0"/>
                <a:cs typeface="Arial" panose="020B0604020202020204" pitchFamily="34" charset="0"/>
              </a:rPr>
              <a:t>/</a:t>
            </a:r>
            <a:r>
              <a:rPr lang="en-GB" sz="2600" dirty="0">
                <a:solidFill>
                  <a:srgbClr val="0000FF"/>
                </a:solidFill>
                <a:latin typeface="Arial" panose="020B0604020202020204" pitchFamily="34" charset="0"/>
                <a:cs typeface="Arial" panose="020B0604020202020204" pitchFamily="34" charset="0"/>
              </a:rPr>
              <a:t>Genotypic Value</a:t>
            </a:r>
            <a:r>
              <a:rPr lang="en-GB" sz="2600" dirty="0">
                <a:latin typeface="Arial" panose="020B0604020202020204" pitchFamily="34" charset="0"/>
                <a:cs typeface="Arial" panose="020B0604020202020204" pitchFamily="34" charset="0"/>
              </a:rPr>
              <a:t>‘ for the focal trait.</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After this we now visit the </a:t>
            </a:r>
            <a:r>
              <a:rPr lang="en-GB" sz="2600" dirty="0">
                <a:solidFill>
                  <a:srgbClr val="0000FF"/>
                </a:solidFill>
                <a:latin typeface="Arial" panose="020B0604020202020204" pitchFamily="34" charset="0"/>
                <a:cs typeface="Arial" panose="020B0604020202020204" pitchFamily="34" charset="0"/>
              </a:rPr>
              <a:t>remaining </a:t>
            </a:r>
            <a:r>
              <a:rPr lang="en-GB" sz="2600" dirty="0">
                <a:latin typeface="Arial" panose="020B0604020202020204" pitchFamily="34" charset="0"/>
                <a:cs typeface="Arial" panose="020B0604020202020204" pitchFamily="34" charset="0"/>
              </a:rPr>
              <a:t>three Breeding Categories.</a:t>
            </a:r>
          </a:p>
        </p:txBody>
      </p:sp>
    </p:spTree>
    <p:extLst>
      <p:ext uri="{BB962C8B-B14F-4D97-AF65-F5344CB8AC3E}">
        <p14:creationId xmlns:p14="http://schemas.microsoft.com/office/powerpoint/2010/main" val="2474145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UNPLAB-BrMeth_Ch-12[</a:t>
            </a:r>
            <a:r>
              <a:rPr lang="de-DE" dirty="0" err="1"/>
              <a:t>TheFour</a:t>
            </a:r>
            <a:r>
              <a:rPr lang="de-DE" dirty="0"/>
              <a:t> IV]</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42</a:t>
            </a:fld>
            <a:endParaRPr lang="en-GB" sz="2400" dirty="0">
              <a:latin typeface="Arial" panose="020B0604020202020204" pitchFamily="34" charset="0"/>
              <a:cs typeface="Arial" panose="020B0604020202020204" pitchFamily="34" charset="0"/>
            </a:endParaRPr>
          </a:p>
        </p:txBody>
      </p:sp>
      <p:sp>
        <p:nvSpPr>
          <p:cNvPr id="2" name="Rectangle 1"/>
          <p:cNvSpPr/>
          <p:nvPr/>
        </p:nvSpPr>
        <p:spPr>
          <a:xfrm>
            <a:off x="78754" y="1599176"/>
            <a:ext cx="12058816" cy="452431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What did we study in this chapter? Marker-assisted selection (MAS).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Well, not the traditional way, which is like “follow the segregation of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DNA-Marker locus and thus indirectly follow the segregation of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focal locus; of a locus contributing to a trait of interest, to a QTL  - provided that your marker locus (is tightly linked and) shows strong LD with that focal locus (at best, the marker locus marks the causal polymorphism in that gene)”.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 Not that traditional way. Instead, we touched two approaches, GWAS and Genomic </a:t>
            </a:r>
            <a:r>
              <a:rPr lang="en-GB" dirty="0">
                <a:solidFill>
                  <a:srgbClr val="0000FF"/>
                </a:solidFill>
                <a:latin typeface="Arial" panose="020B0604020202020204" pitchFamily="34" charset="0"/>
                <a:cs typeface="Arial" panose="020B0604020202020204" pitchFamily="34" charset="0"/>
              </a:rPr>
              <a:t>Prediction</a:t>
            </a:r>
            <a:r>
              <a:rPr lang="en-GB" dirty="0">
                <a:latin typeface="Arial" panose="020B0604020202020204" pitchFamily="34" charset="0"/>
                <a:cs typeface="Arial" panose="020B0604020202020204" pitchFamily="34" charset="0"/>
              </a:rPr>
              <a:t> (Genomic Selection). </a:t>
            </a:r>
            <a:r>
              <a:rPr lang="en-GB" dirty="0">
                <a:solidFill>
                  <a:srgbClr val="0000FF"/>
                </a:solidFill>
                <a:latin typeface="Arial" panose="020B0604020202020204" pitchFamily="34" charset="0"/>
                <a:cs typeface="Arial" panose="020B0604020202020204" pitchFamily="34" charset="0"/>
              </a:rPr>
              <a:t>Either</a:t>
            </a:r>
            <a:r>
              <a:rPr lang="en-GB" dirty="0">
                <a:latin typeface="Arial" panose="020B0604020202020204" pitchFamily="34" charset="0"/>
                <a:cs typeface="Arial" panose="020B0604020202020204" pitchFamily="34" charset="0"/>
              </a:rPr>
              <a:t>, a marker score is built from a (small) number of known, verified, significant QTL-marking DNA-markers. You need to know the marker genotypes (allele-status of each marker) of each candidate, then such marker score ‚</a:t>
            </a:r>
            <a:r>
              <a:rPr lang="en-GB" dirty="0">
                <a:solidFill>
                  <a:srgbClr val="0000FF"/>
                </a:solidFill>
                <a:latin typeface="Arial" panose="020B0604020202020204" pitchFamily="34" charset="0"/>
                <a:cs typeface="Arial" panose="020B0604020202020204" pitchFamily="34" charset="0"/>
              </a:rPr>
              <a:t>predicts</a:t>
            </a:r>
            <a:r>
              <a:rPr lang="en-GB" dirty="0">
                <a:latin typeface="Arial" panose="020B0604020202020204" pitchFamily="34" charset="0"/>
                <a:cs typeface="Arial" panose="020B0604020202020204" pitchFamily="34" charset="0"/>
              </a:rPr>
              <a:t>‘ their trait values. </a:t>
            </a:r>
            <a:r>
              <a:rPr lang="en-GB" dirty="0">
                <a:solidFill>
                  <a:srgbClr val="0000FF"/>
                </a:solidFill>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The marker score is built from all (thousands, &gt;ten-thousands, ...) SNP and their effects (mostly zero or tiny) on the trait variation. With this approach, the marker score is named ‚Genomic Estimated Genetic Value‘ or ‘Genomic Estimated Breeding Value‘ and wants to</a:t>
            </a:r>
            <a:r>
              <a:rPr lang="en-GB" dirty="0">
                <a:solidFill>
                  <a:srgbClr val="C00000"/>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predict </a:t>
            </a:r>
            <a:r>
              <a:rPr lang="en-GB" dirty="0">
                <a:latin typeface="Arial" panose="020B0604020202020204" pitchFamily="34" charset="0"/>
                <a:cs typeface="Arial" panose="020B0604020202020204" pitchFamily="34" charset="0"/>
              </a:rPr>
              <a:t>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Total Genetic Value</a:t>
            </a:r>
            <a:r>
              <a:rPr lang="en-GB" dirty="0">
                <a:latin typeface="Arial" panose="020B0604020202020204" pitchFamily="34" charset="0"/>
                <a:cs typeface="Arial" panose="020B0604020202020204" pitchFamily="34" charset="0"/>
              </a:rPr>
              <a:t>’ of the candidates. There is a ‘hidden helper’ in GP, absent in GWAS: It is the GRM, which allows ‘borrowing’ of information on a candidate from relatives that were (hopefully) available in the training population.</a:t>
            </a:r>
          </a:p>
          <a:p>
            <a:endParaRPr lang="en-GB" dirty="0">
              <a:latin typeface="Arial" panose="020B0604020202020204" pitchFamily="34" charset="0"/>
              <a:cs typeface="Arial" panose="020B0604020202020204" pitchFamily="34" charset="0"/>
            </a:endParaRPr>
          </a:p>
          <a:p>
            <a:r>
              <a:rPr lang="de-DE" dirty="0" err="1">
                <a:solidFill>
                  <a:srgbClr val="C00000"/>
                </a:solidFill>
                <a:latin typeface="Arial" panose="020B0604020202020204" pitchFamily="34" charset="0"/>
                <a:cs typeface="Arial" panose="020B0604020202020204" pitchFamily="34" charset="0"/>
              </a:rPr>
              <a:t>Prediction</a:t>
            </a:r>
            <a:r>
              <a:rPr lang="de-DE" dirty="0">
                <a:latin typeface="Arial" panose="020B0604020202020204" pitchFamily="34" charset="0"/>
                <a:cs typeface="Arial" panose="020B0604020202020204" pitchFamily="34" charset="0"/>
              </a:rPr>
              <a:t>?! May save </a:t>
            </a:r>
            <a:r>
              <a:rPr lang="de-DE" dirty="0" err="1">
                <a:latin typeface="Arial" panose="020B0604020202020204" pitchFamily="34" charset="0"/>
                <a:cs typeface="Arial" panose="020B0604020202020204" pitchFamily="34" charset="0"/>
              </a:rPr>
              <a:t>money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may</a:t>
            </a:r>
            <a:r>
              <a:rPr lang="de-DE" dirty="0">
                <a:latin typeface="Arial" panose="020B0604020202020204" pitchFamily="34" charset="0"/>
                <a:cs typeface="Arial" panose="020B0604020202020204" pitchFamily="34" charset="0"/>
              </a:rPr>
              <a:t> save time. </a:t>
            </a:r>
            <a:r>
              <a:rPr lang="de-DE" dirty="0">
                <a:solidFill>
                  <a:schemeClr val="tx1">
                    <a:lumMod val="50000"/>
                    <a:lumOff val="50000"/>
                  </a:schemeClr>
                </a:solidFill>
                <a:latin typeface="Arial" panose="020B0604020202020204" pitchFamily="34" charset="0"/>
                <a:cs typeface="Arial" panose="020B0604020202020204" pitchFamily="34" charset="0"/>
              </a:rPr>
              <a:t>Much </a:t>
            </a:r>
            <a:r>
              <a:rPr lang="de-DE" dirty="0" err="1">
                <a:solidFill>
                  <a:schemeClr val="tx1">
                    <a:lumMod val="50000"/>
                    <a:lumOff val="50000"/>
                  </a:schemeClr>
                </a:solidFill>
                <a:latin typeface="Arial" panose="020B0604020202020204" pitchFamily="34" charset="0"/>
                <a:cs typeface="Arial" panose="020B0604020202020204" pitchFamily="34" charset="0"/>
              </a:rPr>
              <a:t>of</a:t>
            </a:r>
            <a:r>
              <a:rPr lang="de-DE" dirty="0">
                <a:solidFill>
                  <a:schemeClr val="tx1">
                    <a:lumMod val="50000"/>
                    <a:lumOff val="50000"/>
                  </a:schemeClr>
                </a:solidFill>
                <a:latin typeface="Arial" panose="020B0604020202020204" pitchFamily="34" charset="0"/>
                <a:cs typeface="Arial" panose="020B0604020202020204" pitchFamily="34" charset="0"/>
              </a:rPr>
              <a:t> all Plant </a:t>
            </a:r>
            <a:r>
              <a:rPr lang="de-DE" dirty="0" err="1">
                <a:solidFill>
                  <a:schemeClr val="tx1">
                    <a:lumMod val="50000"/>
                    <a:lumOff val="50000"/>
                  </a:schemeClr>
                </a:solidFill>
                <a:latin typeface="Arial" panose="020B0604020202020204" pitchFamily="34" charset="0"/>
                <a:cs typeface="Arial" panose="020B0604020202020204" pitchFamily="34" charset="0"/>
              </a:rPr>
              <a:t>Breeding</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is</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rgbClr val="C00000"/>
                </a:solidFill>
                <a:latin typeface="Arial" panose="020B0604020202020204" pitchFamily="34" charset="0"/>
                <a:cs typeface="Arial" panose="020B0604020202020204" pitchFamily="34" charset="0"/>
              </a:rPr>
              <a:t>prediction</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anyway</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8" name="Right Triangle 4">
            <a:extLst>
              <a:ext uri="{FF2B5EF4-FFF2-40B4-BE49-F238E27FC236}">
                <a16:creationId xmlns:a16="http://schemas.microsoft.com/office/drawing/2014/main" id="{5CA5A726-A230-4ADB-A348-E7AB848D432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7824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8" y="16079"/>
            <a:ext cx="10287000" cy="685800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rightnessContrast bright="15000"/>
                    </a14:imgEffect>
                  </a14:imgLayer>
                </a14:imgProps>
              </a:ext>
            </a:extLst>
          </a:blip>
          <a:stretch>
            <a:fillRect/>
          </a:stretch>
        </p:blipFill>
        <p:spPr>
          <a:xfrm rot="16200000">
            <a:off x="6666340" y="2952066"/>
            <a:ext cx="415811" cy="367689"/>
          </a:xfrm>
          <a:prstGeom prst="rect">
            <a:avLst/>
          </a:prstGeom>
          <a:ln>
            <a:noFill/>
          </a:ln>
        </p:spPr>
      </p:pic>
      <p:sp>
        <p:nvSpPr>
          <p:cNvPr id="5" name="Right Arrow 4"/>
          <p:cNvSpPr/>
          <p:nvPr/>
        </p:nvSpPr>
        <p:spPr>
          <a:xfrm rot="10800000">
            <a:off x="6592676" y="2761310"/>
            <a:ext cx="468000" cy="282912"/>
          </a:xfrm>
          <a:prstGeom prst="rightArrow">
            <a:avLst>
              <a:gd name="adj1" fmla="val 50000"/>
              <a:gd name="adj2" fmla="val 92251"/>
            </a:avLst>
          </a:prstGeom>
          <a:gradFill flip="none" rotWithShape="1">
            <a:gsLst>
              <a:gs pos="100000">
                <a:srgbClr val="93A2BF"/>
              </a:gs>
              <a:gs pos="2000">
                <a:srgbClr val="596D95"/>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p:nvPicPr>
        <p:blipFill>
          <a:blip r:embed="rId5"/>
          <a:stretch>
            <a:fillRect/>
          </a:stretch>
        </p:blipFill>
        <p:spPr>
          <a:xfrm rot="240000">
            <a:off x="5596077" y="4752991"/>
            <a:ext cx="178188" cy="288000"/>
          </a:xfrm>
          <a:prstGeom prst="rect">
            <a:avLst/>
          </a:prstGeom>
        </p:spPr>
      </p:pic>
      <p:pic>
        <p:nvPicPr>
          <p:cNvPr id="11" name="Picture 10"/>
          <p:cNvPicPr>
            <a:picLocks noChangeAspect="1"/>
          </p:cNvPicPr>
          <p:nvPr/>
        </p:nvPicPr>
        <p:blipFill>
          <a:blip r:embed="rId6"/>
          <a:stretch>
            <a:fillRect/>
          </a:stretch>
        </p:blipFill>
        <p:spPr>
          <a:xfrm>
            <a:off x="5510957" y="4936731"/>
            <a:ext cx="208121" cy="1520381"/>
          </a:xfrm>
          <a:prstGeom prst="rect">
            <a:avLst/>
          </a:prstGeom>
        </p:spPr>
      </p:pic>
      <p:pic>
        <p:nvPicPr>
          <p:cNvPr id="13" name="Picture 12"/>
          <p:cNvPicPr preferRelativeResize="0">
            <a:picLocks/>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7710527" y="4896991"/>
            <a:ext cx="2576473" cy="1962424"/>
          </a:xfrm>
          <a:prstGeom prst="rect">
            <a:avLst/>
          </a:prstGeom>
        </p:spPr>
      </p:pic>
      <p:pic>
        <p:nvPicPr>
          <p:cNvPr id="14" name="Picture 13"/>
          <p:cNvPicPr>
            <a:picLocks noChangeAspect="1"/>
          </p:cNvPicPr>
          <p:nvPr/>
        </p:nvPicPr>
        <p:blipFill>
          <a:blip r:embed="rId9">
            <a:extLst>
              <a:ext uri="{BEBA8EAE-BF5A-486C-A8C5-ECC9F3942E4B}">
                <a14:imgProps xmlns:a14="http://schemas.microsoft.com/office/drawing/2010/main">
                  <a14:imgLayer r:embed="rId10">
                    <a14:imgEffect>
                      <a14:brightnessContrast bright="23000"/>
                    </a14:imgEffect>
                  </a14:imgLayer>
                </a14:imgProps>
              </a:ext>
            </a:extLst>
          </a:blip>
          <a:stretch>
            <a:fillRect/>
          </a:stretch>
        </p:blipFill>
        <p:spPr>
          <a:xfrm>
            <a:off x="7671352" y="4473824"/>
            <a:ext cx="412474" cy="573032"/>
          </a:xfrm>
          <a:prstGeom prst="rect">
            <a:avLst/>
          </a:prstGeom>
        </p:spPr>
      </p:pic>
      <p:pic>
        <p:nvPicPr>
          <p:cNvPr id="15" name="Picture 14"/>
          <p:cNvPicPr>
            <a:picLocks noChangeAspect="1"/>
          </p:cNvPicPr>
          <p:nvPr/>
        </p:nvPicPr>
        <p:blipFill>
          <a:blip r:embed="rId11"/>
          <a:stretch>
            <a:fillRect/>
          </a:stretch>
        </p:blipFill>
        <p:spPr>
          <a:xfrm>
            <a:off x="6803666" y="3389907"/>
            <a:ext cx="906861" cy="1656950"/>
          </a:xfrm>
          <a:prstGeom prst="rect">
            <a:avLst/>
          </a:prstGeom>
        </p:spPr>
      </p:pic>
      <p:pic>
        <p:nvPicPr>
          <p:cNvPr id="7" name="Picture 6"/>
          <p:cNvPicPr>
            <a:picLocks noChangeAspect="1"/>
          </p:cNvPicPr>
          <p:nvPr/>
        </p:nvPicPr>
        <p:blipFill>
          <a:blip r:embed="rId12"/>
          <a:stretch>
            <a:fillRect/>
          </a:stretch>
        </p:blipFill>
        <p:spPr>
          <a:xfrm>
            <a:off x="5755491" y="5100131"/>
            <a:ext cx="2176272" cy="672084"/>
          </a:xfrm>
          <a:prstGeom prst="rect">
            <a:avLst/>
          </a:prstGeom>
          <a:gradFill flip="none" rotWithShape="1">
            <a:gsLst>
              <a:gs pos="0">
                <a:srgbClr val="00009A"/>
              </a:gs>
              <a:gs pos="25000">
                <a:srgbClr val="860000"/>
              </a:gs>
            </a:gsLst>
            <a:lin ang="0" scaled="0"/>
            <a:tileRect/>
          </a:gradFill>
          <a:ln w="15875" cap="flat">
            <a:gradFill>
              <a:gsLst>
                <a:gs pos="100000">
                  <a:srgbClr val="00009A"/>
                </a:gs>
                <a:gs pos="0">
                  <a:srgbClr val="FFC000"/>
                </a:gs>
              </a:gsLst>
              <a:lin ang="5400000" scaled="0"/>
            </a:gradFill>
            <a:bevel/>
          </a:ln>
          <a:effectLst>
            <a:glow rad="25400">
              <a:schemeClr val="tx1">
                <a:alpha val="76000"/>
              </a:schemeClr>
            </a:glow>
            <a:outerShdw blurRad="63500" sx="102000" sy="102000" algn="ctr" rotWithShape="0">
              <a:srgbClr val="C00000">
                <a:alpha val="40000"/>
              </a:srgbClr>
            </a:outerShdw>
          </a:effectLst>
          <a:scene3d>
            <a:camera prst="orthographicFront"/>
            <a:lightRig rig="threePt" dir="t">
              <a:rot lat="0" lon="0" rev="1800000"/>
            </a:lightRig>
          </a:scene3d>
          <a:sp3d>
            <a:bevelT w="44450"/>
            <a:bevelB w="63500"/>
          </a:sp3d>
        </p:spPr>
      </p:pic>
      <p:cxnSp>
        <p:nvCxnSpPr>
          <p:cNvPr id="16" name="Straight Connector 15"/>
          <p:cNvCxnSpPr/>
          <p:nvPr/>
        </p:nvCxnSpPr>
        <p:spPr>
          <a:xfrm flipH="1">
            <a:off x="6013865" y="0"/>
            <a:ext cx="1535251" cy="2233730"/>
          </a:xfrm>
          <a:prstGeom prst="line">
            <a:avLst/>
          </a:prstGeom>
          <a:ln w="57150">
            <a:gradFill>
              <a:gsLst>
                <a:gs pos="77000">
                  <a:schemeClr val="tx1"/>
                </a:gs>
                <a:gs pos="0">
                  <a:schemeClr val="bg1">
                    <a:lumMod val="95000"/>
                  </a:schemeClr>
                </a:gs>
              </a:gsLst>
              <a:lin ang="5400000" scaled="1"/>
            </a:gra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80467" y="438423"/>
            <a:ext cx="1222867" cy="592470"/>
          </a:xfrm>
          <a:prstGeom prst="rect">
            <a:avLst/>
          </a:prstGeom>
          <a:gradFill flip="none" rotWithShape="1">
            <a:gsLst>
              <a:gs pos="0">
                <a:srgbClr val="6AADC8"/>
              </a:gs>
              <a:gs pos="100000">
                <a:schemeClr val="bg1"/>
              </a:gs>
            </a:gsLst>
            <a:lin ang="16200000" scaled="1"/>
            <a:tileRect/>
          </a:gradFill>
        </p:spPr>
        <p:txBody>
          <a:bodyPr wrap="square" rtlCol="0">
            <a:spAutoFit/>
          </a:bodyPr>
          <a:lstStyle/>
          <a:p>
            <a:pPr algn="ctr">
              <a:lnSpc>
                <a:spcPct val="130000"/>
              </a:lnSpc>
            </a:pPr>
            <a:r>
              <a:rPr lang="en-GB" sz="2500" dirty="0">
                <a:latin typeface="Arial" panose="020B0604020202020204" pitchFamily="34" charset="0"/>
                <a:cs typeface="Arial" panose="020B0604020202020204" pitchFamily="34" charset="0"/>
              </a:rPr>
              <a:t>SNP</a:t>
            </a:r>
          </a:p>
        </p:txBody>
      </p:sp>
      <p:sp>
        <p:nvSpPr>
          <p:cNvPr id="4" name="Right Arrow 3"/>
          <p:cNvSpPr/>
          <p:nvPr/>
        </p:nvSpPr>
        <p:spPr>
          <a:xfrm rot="10800000">
            <a:off x="6885432" y="691116"/>
            <a:ext cx="855069" cy="282912"/>
          </a:xfrm>
          <a:prstGeom prst="rightArrow">
            <a:avLst>
              <a:gd name="adj1" fmla="val 50000"/>
              <a:gd name="adj2" fmla="val 121407"/>
            </a:avLst>
          </a:prstGeom>
          <a:gradFill flip="none" rotWithShape="1">
            <a:gsLst>
              <a:gs pos="0">
                <a:srgbClr val="000066"/>
              </a:gs>
              <a:gs pos="60000">
                <a:srgbClr val="9CBFD0"/>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p:cNvSpPr txBox="1"/>
          <p:nvPr/>
        </p:nvSpPr>
        <p:spPr>
          <a:xfrm>
            <a:off x="5755491" y="5103426"/>
            <a:ext cx="2153161" cy="646331"/>
          </a:xfrm>
          <a:prstGeom prst="rect">
            <a:avLst/>
          </a:prstGeom>
          <a:gradFill flip="none" rotWithShape="1">
            <a:gsLst>
              <a:gs pos="9000">
                <a:srgbClr val="66A02C"/>
              </a:gs>
              <a:gs pos="100000">
                <a:schemeClr val="bg1">
                  <a:lumMod val="95000"/>
                </a:schemeClr>
              </a:gs>
            </a:gsLst>
            <a:lin ang="16200000" scaled="1"/>
            <a:tileRect/>
          </a:gradFill>
        </p:spPr>
        <p:txBody>
          <a:bodyPr wrap="square" rtlCol="0">
            <a:spAutoFit/>
          </a:bodyPr>
          <a:lstStyle/>
          <a:p>
            <a:pPr algn="ctr">
              <a:lnSpc>
                <a:spcPct val="90000"/>
              </a:lnSpc>
            </a:pPr>
            <a:r>
              <a:rPr lang="en-GB" sz="2000" dirty="0">
                <a:solidFill>
                  <a:srgbClr val="9E0000"/>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Genomic Estimated Breeding Values</a:t>
            </a:r>
          </a:p>
        </p:txBody>
      </p:sp>
      <p:sp>
        <p:nvSpPr>
          <p:cNvPr id="12" name="Bent Arrow 11"/>
          <p:cNvSpPr/>
          <p:nvPr/>
        </p:nvSpPr>
        <p:spPr>
          <a:xfrm rot="5400000">
            <a:off x="5660227" y="3699683"/>
            <a:ext cx="1874925" cy="925970"/>
          </a:xfrm>
          <a:prstGeom prst="bentArrow">
            <a:avLst/>
          </a:prstGeom>
          <a:gradFill flip="none" rotWithShape="1">
            <a:gsLst>
              <a:gs pos="0">
                <a:srgbClr val="00009A"/>
              </a:gs>
              <a:gs pos="25000">
                <a:srgbClr val="860000"/>
              </a:gs>
            </a:gsLst>
            <a:lin ang="0" scaled="0"/>
            <a:tileRect/>
          </a:gradFill>
          <a:ln w="15875" cap="flat">
            <a:gradFill>
              <a:gsLst>
                <a:gs pos="100000">
                  <a:srgbClr val="00009A"/>
                </a:gs>
                <a:gs pos="0">
                  <a:srgbClr val="FFC000"/>
                </a:gs>
              </a:gsLst>
              <a:lin ang="5400000" scaled="0"/>
            </a:gradFill>
            <a:bevel/>
          </a:ln>
          <a:effectLst>
            <a:glow rad="25400">
              <a:schemeClr val="tx1">
                <a:alpha val="76000"/>
              </a:schemeClr>
            </a:glow>
            <a:outerShdw blurRad="63500" sx="102000" sy="102000" algn="ctr" rotWithShape="0">
              <a:srgbClr val="C00000">
                <a:alpha val="40000"/>
              </a:srgbClr>
            </a:outerShdw>
          </a:effectLst>
          <a:scene3d>
            <a:camera prst="orthographicFront"/>
            <a:lightRig rig="threePt" dir="t">
              <a:rot lat="0" lon="0" rev="1800000"/>
            </a:lightRig>
          </a:scene3d>
          <a:sp3d>
            <a:bevelT w="44450"/>
            <a:bevelB w="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6" name="Right Arrow 35"/>
          <p:cNvSpPr/>
          <p:nvPr/>
        </p:nvSpPr>
        <p:spPr>
          <a:xfrm rot="10800000">
            <a:off x="7940841" y="2983353"/>
            <a:ext cx="395551" cy="282912"/>
          </a:xfrm>
          <a:prstGeom prst="rightArrow">
            <a:avLst>
              <a:gd name="adj1" fmla="val 50000"/>
              <a:gd name="adj2" fmla="val 92251"/>
            </a:avLst>
          </a:prstGeom>
          <a:gradFill flip="none" rotWithShape="1">
            <a:gsLst>
              <a:gs pos="0">
                <a:srgbClr val="000066"/>
              </a:gs>
              <a:gs pos="60000">
                <a:srgbClr val="9CBFD0"/>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7" name="Picture 36"/>
          <p:cNvPicPr>
            <a:picLocks noChangeAspect="1"/>
          </p:cNvPicPr>
          <p:nvPr/>
        </p:nvPicPr>
        <p:blipFill>
          <a:blip r:embed="rId13"/>
          <a:stretch>
            <a:fillRect/>
          </a:stretch>
        </p:blipFill>
        <p:spPr>
          <a:xfrm rot="21013400">
            <a:off x="6122246" y="3017840"/>
            <a:ext cx="301815" cy="354171"/>
          </a:xfrm>
          <a:prstGeom prst="rect">
            <a:avLst/>
          </a:prstGeom>
        </p:spPr>
      </p:pic>
      <p:sp>
        <p:nvSpPr>
          <p:cNvPr id="3" name="TextBox 2"/>
          <p:cNvSpPr txBox="1"/>
          <p:nvPr/>
        </p:nvSpPr>
        <p:spPr>
          <a:xfrm>
            <a:off x="10520398" y="111642"/>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2025</a:t>
            </a:r>
          </a:p>
        </p:txBody>
      </p:sp>
      <p:sp>
        <p:nvSpPr>
          <p:cNvPr id="24" name="TextBox 23"/>
          <p:cNvSpPr txBox="1"/>
          <p:nvPr/>
        </p:nvSpPr>
        <p:spPr>
          <a:xfrm>
            <a:off x="10678349" y="55941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2026</a:t>
            </a:r>
          </a:p>
        </p:txBody>
      </p:sp>
      <p:sp>
        <p:nvSpPr>
          <p:cNvPr id="25" name="TextBox 24"/>
          <p:cNvSpPr txBox="1"/>
          <p:nvPr/>
        </p:nvSpPr>
        <p:spPr>
          <a:xfrm>
            <a:off x="10783417" y="998419"/>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2027</a:t>
            </a:r>
          </a:p>
        </p:txBody>
      </p:sp>
      <p:sp>
        <p:nvSpPr>
          <p:cNvPr id="26" name="TextBox 25"/>
          <p:cNvSpPr txBox="1"/>
          <p:nvPr/>
        </p:nvSpPr>
        <p:spPr>
          <a:xfrm>
            <a:off x="10703991" y="1352324"/>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2028</a:t>
            </a:r>
          </a:p>
        </p:txBody>
      </p:sp>
      <p:sp>
        <p:nvSpPr>
          <p:cNvPr id="27" name="TextBox 26"/>
          <p:cNvSpPr txBox="1"/>
          <p:nvPr/>
        </p:nvSpPr>
        <p:spPr>
          <a:xfrm>
            <a:off x="10520398" y="178152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2029</a:t>
            </a:r>
          </a:p>
        </p:txBody>
      </p:sp>
      <p:sp>
        <p:nvSpPr>
          <p:cNvPr id="28" name="TextBox 27"/>
          <p:cNvSpPr txBox="1"/>
          <p:nvPr/>
        </p:nvSpPr>
        <p:spPr>
          <a:xfrm>
            <a:off x="10353744" y="219553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2030</a:t>
            </a:r>
          </a:p>
        </p:txBody>
      </p:sp>
      <p:sp>
        <p:nvSpPr>
          <p:cNvPr id="29" name="TextBox 28"/>
          <p:cNvSpPr txBox="1"/>
          <p:nvPr/>
        </p:nvSpPr>
        <p:spPr>
          <a:xfrm>
            <a:off x="10103692" y="2660460"/>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2031</a:t>
            </a:r>
          </a:p>
        </p:txBody>
      </p:sp>
      <p:sp>
        <p:nvSpPr>
          <p:cNvPr id="30" name="TextBox 29"/>
          <p:cNvSpPr txBox="1"/>
          <p:nvPr/>
        </p:nvSpPr>
        <p:spPr>
          <a:xfrm>
            <a:off x="10502601" y="3082310"/>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2032</a:t>
            </a:r>
          </a:p>
        </p:txBody>
      </p:sp>
      <p:sp>
        <p:nvSpPr>
          <p:cNvPr id="31" name="TextBox 30"/>
          <p:cNvSpPr txBox="1"/>
          <p:nvPr/>
        </p:nvSpPr>
        <p:spPr>
          <a:xfrm>
            <a:off x="10955962" y="3417828"/>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2033</a:t>
            </a:r>
          </a:p>
        </p:txBody>
      </p:sp>
      <p:sp>
        <p:nvSpPr>
          <p:cNvPr id="32" name="TextBox 31"/>
          <p:cNvSpPr txBox="1"/>
          <p:nvPr/>
        </p:nvSpPr>
        <p:spPr>
          <a:xfrm>
            <a:off x="10783417" y="3810572"/>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2034</a:t>
            </a:r>
          </a:p>
        </p:txBody>
      </p:sp>
      <p:sp>
        <p:nvSpPr>
          <p:cNvPr id="41" name="TextBox 40"/>
          <p:cNvSpPr txBox="1"/>
          <p:nvPr/>
        </p:nvSpPr>
        <p:spPr>
          <a:xfrm>
            <a:off x="10384766" y="413332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2035</a:t>
            </a:r>
          </a:p>
        </p:txBody>
      </p:sp>
      <p:sp>
        <p:nvSpPr>
          <p:cNvPr id="42" name="TextBox 41"/>
          <p:cNvSpPr txBox="1"/>
          <p:nvPr/>
        </p:nvSpPr>
        <p:spPr>
          <a:xfrm>
            <a:off x="10710821" y="447087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2036</a:t>
            </a:r>
          </a:p>
        </p:txBody>
      </p:sp>
      <p:sp>
        <p:nvSpPr>
          <p:cNvPr id="43" name="TextBox 42"/>
          <p:cNvSpPr txBox="1"/>
          <p:nvPr/>
        </p:nvSpPr>
        <p:spPr>
          <a:xfrm>
            <a:off x="10775297" y="493673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2037</a:t>
            </a:r>
          </a:p>
        </p:txBody>
      </p:sp>
      <p:sp>
        <p:nvSpPr>
          <p:cNvPr id="45" name="TextBox 44"/>
          <p:cNvSpPr txBox="1"/>
          <p:nvPr/>
        </p:nvSpPr>
        <p:spPr>
          <a:xfrm>
            <a:off x="10443245" y="5255857"/>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2038</a:t>
            </a:r>
          </a:p>
        </p:txBody>
      </p:sp>
      <p:sp>
        <p:nvSpPr>
          <p:cNvPr id="44" name="TextBox 43"/>
          <p:cNvSpPr txBox="1"/>
          <p:nvPr/>
        </p:nvSpPr>
        <p:spPr>
          <a:xfrm>
            <a:off x="10772905" y="563603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2039</a:t>
            </a:r>
          </a:p>
        </p:txBody>
      </p:sp>
      <p:grpSp>
        <p:nvGrpSpPr>
          <p:cNvPr id="17" name="Group 16"/>
          <p:cNvGrpSpPr/>
          <p:nvPr/>
        </p:nvGrpSpPr>
        <p:grpSpPr>
          <a:xfrm>
            <a:off x="12964" y="1453809"/>
            <a:ext cx="2639859" cy="3202732"/>
            <a:chOff x="12964" y="1453809"/>
            <a:chExt cx="2639859" cy="3202732"/>
          </a:xfrm>
        </p:grpSpPr>
        <p:sp>
          <p:nvSpPr>
            <p:cNvPr id="21" name="TextBox 20"/>
            <p:cNvSpPr txBox="1"/>
            <p:nvPr/>
          </p:nvSpPr>
          <p:spPr>
            <a:xfrm>
              <a:off x="12964" y="1453809"/>
              <a:ext cx="2639859" cy="923330"/>
            </a:xfrm>
            <a:prstGeom prst="rect">
              <a:avLst/>
            </a:prstGeom>
            <a:solidFill>
              <a:srgbClr val="FFFFFF">
                <a:alpha val="67843"/>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Times New Roman" panose="02020603050405020304" pitchFamily="18" charset="0"/>
                  <a:cs typeface="Times New Roman" panose="02020603050405020304" pitchFamily="18" charset="0"/>
                </a:rPr>
                <a:t>Assessment of phenotypic data as basis for Selection and Breeding</a:t>
              </a:r>
            </a:p>
          </p:txBody>
        </p:sp>
        <p:pic>
          <p:nvPicPr>
            <p:cNvPr id="10" name="Picture 9"/>
            <p:cNvPicPr>
              <a:picLocks noChangeAspect="1"/>
            </p:cNvPicPr>
            <p:nvPr/>
          </p:nvPicPr>
          <p:blipFill>
            <a:blip r:embed="rId14"/>
            <a:stretch>
              <a:fillRect/>
            </a:stretch>
          </p:blipFill>
          <p:spPr>
            <a:xfrm>
              <a:off x="1972559" y="4349535"/>
              <a:ext cx="386781" cy="307006"/>
            </a:xfrm>
            <a:prstGeom prst="rect">
              <a:avLst/>
            </a:prstGeom>
          </p:spPr>
        </p:pic>
      </p:grpSp>
      <p:sp>
        <p:nvSpPr>
          <p:cNvPr id="46" name="Textfeld 5">
            <a:extLst>
              <a:ext uri="{FF2B5EF4-FFF2-40B4-BE49-F238E27FC236}">
                <a16:creationId xmlns:a16="http://schemas.microsoft.com/office/drawing/2014/main" id="{FAAF7E41-5B48-4A1D-9A06-EA6905B44070}"/>
              </a:ext>
            </a:extLst>
          </p:cNvPr>
          <p:cNvSpPr txBox="1"/>
          <p:nvPr/>
        </p:nvSpPr>
        <p:spPr>
          <a:xfrm>
            <a:off x="49356" y="6368949"/>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D8913822-BDDB-4C42-BC13-DD7726CDCD38}"/>
              </a:ext>
            </a:extLst>
          </p:cNvPr>
          <p:cNvSpPr txBox="1"/>
          <p:nvPr/>
        </p:nvSpPr>
        <p:spPr>
          <a:xfrm>
            <a:off x="10695481" y="6028042"/>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a:t>
            </a:r>
          </a:p>
        </p:txBody>
      </p:sp>
    </p:spTree>
    <p:extLst>
      <p:ext uri="{BB962C8B-B14F-4D97-AF65-F5344CB8AC3E}">
        <p14:creationId xmlns:p14="http://schemas.microsoft.com/office/powerpoint/2010/main" val="128404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287000" cy="6858000"/>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rightnessContrast bright="15000"/>
                    </a14:imgEffect>
                  </a14:imgLayer>
                </a14:imgProps>
              </a:ext>
            </a:extLst>
          </a:blip>
          <a:stretch>
            <a:fillRect/>
          </a:stretch>
        </p:blipFill>
        <p:spPr>
          <a:xfrm rot="16200000">
            <a:off x="6666340" y="2952066"/>
            <a:ext cx="415811" cy="367689"/>
          </a:xfrm>
          <a:prstGeom prst="rect">
            <a:avLst/>
          </a:prstGeom>
          <a:ln>
            <a:noFill/>
          </a:ln>
        </p:spPr>
      </p:pic>
      <p:sp>
        <p:nvSpPr>
          <p:cNvPr id="5" name="Right Arrow 4"/>
          <p:cNvSpPr/>
          <p:nvPr/>
        </p:nvSpPr>
        <p:spPr>
          <a:xfrm rot="10800000">
            <a:off x="6592676" y="2761310"/>
            <a:ext cx="468000" cy="282912"/>
          </a:xfrm>
          <a:prstGeom prst="rightArrow">
            <a:avLst>
              <a:gd name="adj1" fmla="val 50000"/>
              <a:gd name="adj2" fmla="val 92251"/>
            </a:avLst>
          </a:prstGeom>
          <a:gradFill flip="none" rotWithShape="1">
            <a:gsLst>
              <a:gs pos="100000">
                <a:srgbClr val="93A2BF"/>
              </a:gs>
              <a:gs pos="2000">
                <a:srgbClr val="596D95"/>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p:nvPicPr>
        <p:blipFill>
          <a:blip r:embed="rId5"/>
          <a:stretch>
            <a:fillRect/>
          </a:stretch>
        </p:blipFill>
        <p:spPr>
          <a:xfrm rot="240000">
            <a:off x="5596077" y="4752991"/>
            <a:ext cx="178188" cy="288000"/>
          </a:xfrm>
          <a:prstGeom prst="rect">
            <a:avLst/>
          </a:prstGeom>
        </p:spPr>
      </p:pic>
      <p:pic>
        <p:nvPicPr>
          <p:cNvPr id="11" name="Picture 10"/>
          <p:cNvPicPr>
            <a:picLocks noChangeAspect="1"/>
          </p:cNvPicPr>
          <p:nvPr/>
        </p:nvPicPr>
        <p:blipFill>
          <a:blip r:embed="rId6"/>
          <a:stretch>
            <a:fillRect/>
          </a:stretch>
        </p:blipFill>
        <p:spPr>
          <a:xfrm>
            <a:off x="5510957" y="4936731"/>
            <a:ext cx="208121" cy="1520381"/>
          </a:xfrm>
          <a:prstGeom prst="rect">
            <a:avLst/>
          </a:prstGeom>
        </p:spPr>
      </p:pic>
      <p:pic>
        <p:nvPicPr>
          <p:cNvPr id="13" name="Picture 12"/>
          <p:cNvPicPr preferRelativeResize="0">
            <a:picLocks/>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tretch>
            <a:fillRect/>
          </a:stretch>
        </p:blipFill>
        <p:spPr>
          <a:xfrm>
            <a:off x="7710527" y="4896991"/>
            <a:ext cx="2576473" cy="1962424"/>
          </a:xfrm>
          <a:prstGeom prst="rect">
            <a:avLst/>
          </a:prstGeom>
        </p:spPr>
      </p:pic>
      <p:pic>
        <p:nvPicPr>
          <p:cNvPr id="14" name="Picture 13"/>
          <p:cNvPicPr>
            <a:picLocks noChangeAspect="1"/>
          </p:cNvPicPr>
          <p:nvPr/>
        </p:nvPicPr>
        <p:blipFill>
          <a:blip r:embed="rId9">
            <a:extLst>
              <a:ext uri="{BEBA8EAE-BF5A-486C-A8C5-ECC9F3942E4B}">
                <a14:imgProps xmlns:a14="http://schemas.microsoft.com/office/drawing/2010/main">
                  <a14:imgLayer r:embed="rId10">
                    <a14:imgEffect>
                      <a14:brightnessContrast bright="23000"/>
                    </a14:imgEffect>
                  </a14:imgLayer>
                </a14:imgProps>
              </a:ext>
            </a:extLst>
          </a:blip>
          <a:stretch>
            <a:fillRect/>
          </a:stretch>
        </p:blipFill>
        <p:spPr>
          <a:xfrm>
            <a:off x="7671352" y="4473824"/>
            <a:ext cx="412474" cy="573032"/>
          </a:xfrm>
          <a:prstGeom prst="rect">
            <a:avLst/>
          </a:prstGeom>
        </p:spPr>
      </p:pic>
      <p:pic>
        <p:nvPicPr>
          <p:cNvPr id="15" name="Picture 14"/>
          <p:cNvPicPr>
            <a:picLocks noChangeAspect="1"/>
          </p:cNvPicPr>
          <p:nvPr/>
        </p:nvPicPr>
        <p:blipFill>
          <a:blip r:embed="rId11"/>
          <a:stretch>
            <a:fillRect/>
          </a:stretch>
        </p:blipFill>
        <p:spPr>
          <a:xfrm>
            <a:off x="6803666" y="3389907"/>
            <a:ext cx="906861" cy="1656950"/>
          </a:xfrm>
          <a:prstGeom prst="rect">
            <a:avLst/>
          </a:prstGeom>
        </p:spPr>
      </p:pic>
      <p:pic>
        <p:nvPicPr>
          <p:cNvPr id="7" name="Picture 6"/>
          <p:cNvPicPr>
            <a:picLocks noChangeAspect="1"/>
          </p:cNvPicPr>
          <p:nvPr/>
        </p:nvPicPr>
        <p:blipFill>
          <a:blip r:embed="rId12"/>
          <a:stretch>
            <a:fillRect/>
          </a:stretch>
        </p:blipFill>
        <p:spPr>
          <a:xfrm>
            <a:off x="5755491" y="5100131"/>
            <a:ext cx="2176272" cy="672084"/>
          </a:xfrm>
          <a:prstGeom prst="rect">
            <a:avLst/>
          </a:prstGeom>
          <a:gradFill flip="none" rotWithShape="1">
            <a:gsLst>
              <a:gs pos="0">
                <a:srgbClr val="00009A"/>
              </a:gs>
              <a:gs pos="25000">
                <a:srgbClr val="860000"/>
              </a:gs>
            </a:gsLst>
            <a:lin ang="0" scaled="0"/>
            <a:tileRect/>
          </a:gradFill>
          <a:ln w="15875" cap="flat">
            <a:gradFill>
              <a:gsLst>
                <a:gs pos="100000">
                  <a:srgbClr val="00009A"/>
                </a:gs>
                <a:gs pos="0">
                  <a:srgbClr val="FFC000"/>
                </a:gs>
              </a:gsLst>
              <a:lin ang="5400000" scaled="0"/>
            </a:gradFill>
            <a:bevel/>
          </a:ln>
          <a:effectLst>
            <a:glow rad="25400">
              <a:schemeClr val="tx1">
                <a:alpha val="76000"/>
              </a:schemeClr>
            </a:glow>
            <a:outerShdw blurRad="63500" sx="102000" sy="102000" algn="ctr" rotWithShape="0">
              <a:srgbClr val="C00000">
                <a:alpha val="40000"/>
              </a:srgbClr>
            </a:outerShdw>
          </a:effectLst>
          <a:scene3d>
            <a:camera prst="orthographicFront"/>
            <a:lightRig rig="threePt" dir="t">
              <a:rot lat="0" lon="0" rev="1800000"/>
            </a:lightRig>
          </a:scene3d>
          <a:sp3d>
            <a:bevelT w="44450"/>
            <a:bevelB w="63500"/>
          </a:sp3d>
        </p:spPr>
      </p:pic>
      <p:cxnSp>
        <p:nvCxnSpPr>
          <p:cNvPr id="16" name="Straight Connector 15"/>
          <p:cNvCxnSpPr/>
          <p:nvPr/>
        </p:nvCxnSpPr>
        <p:spPr>
          <a:xfrm flipH="1">
            <a:off x="6013865" y="0"/>
            <a:ext cx="1535251" cy="2233730"/>
          </a:xfrm>
          <a:prstGeom prst="line">
            <a:avLst/>
          </a:prstGeom>
          <a:ln w="57150">
            <a:gradFill>
              <a:gsLst>
                <a:gs pos="77000">
                  <a:schemeClr val="tx1"/>
                </a:gs>
                <a:gs pos="0">
                  <a:schemeClr val="bg1">
                    <a:lumMod val="95000"/>
                  </a:schemeClr>
                </a:gs>
              </a:gsLst>
              <a:lin ang="5400000" scaled="1"/>
            </a:gradFill>
          </a:ln>
          <a:effectLst>
            <a:outerShdw blurRad="50800" dist="38100" dir="2700000" algn="tl" rotWithShape="0">
              <a:schemeClr val="bg1">
                <a:alpha val="40000"/>
              </a:schemeClr>
            </a:outerShdw>
          </a:effectLst>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80467" y="438423"/>
            <a:ext cx="1222867" cy="592470"/>
          </a:xfrm>
          <a:prstGeom prst="rect">
            <a:avLst/>
          </a:prstGeom>
          <a:gradFill flip="none" rotWithShape="1">
            <a:gsLst>
              <a:gs pos="0">
                <a:srgbClr val="6AADC8"/>
              </a:gs>
              <a:gs pos="100000">
                <a:schemeClr val="bg1"/>
              </a:gs>
            </a:gsLst>
            <a:lin ang="16200000" scaled="1"/>
            <a:tileRect/>
          </a:gradFill>
        </p:spPr>
        <p:txBody>
          <a:bodyPr wrap="square" rtlCol="0">
            <a:spAutoFit/>
          </a:bodyPr>
          <a:lstStyle/>
          <a:p>
            <a:pPr algn="ctr">
              <a:lnSpc>
                <a:spcPct val="130000"/>
              </a:lnSpc>
            </a:pPr>
            <a:r>
              <a:rPr lang="en-GB" sz="2500" dirty="0">
                <a:latin typeface="Arial" panose="020B0604020202020204" pitchFamily="34" charset="0"/>
                <a:cs typeface="Arial" panose="020B0604020202020204" pitchFamily="34" charset="0"/>
              </a:rPr>
              <a:t>SNP</a:t>
            </a:r>
          </a:p>
        </p:txBody>
      </p:sp>
      <p:sp>
        <p:nvSpPr>
          <p:cNvPr id="4" name="Right Arrow 3"/>
          <p:cNvSpPr/>
          <p:nvPr/>
        </p:nvSpPr>
        <p:spPr>
          <a:xfrm rot="10800000">
            <a:off x="6885432" y="691116"/>
            <a:ext cx="855069" cy="282912"/>
          </a:xfrm>
          <a:prstGeom prst="rightArrow">
            <a:avLst>
              <a:gd name="adj1" fmla="val 50000"/>
              <a:gd name="adj2" fmla="val 121407"/>
            </a:avLst>
          </a:prstGeom>
          <a:gradFill flip="none" rotWithShape="1">
            <a:gsLst>
              <a:gs pos="0">
                <a:srgbClr val="000066"/>
              </a:gs>
              <a:gs pos="60000">
                <a:srgbClr val="9CBFD0"/>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p:cNvSpPr txBox="1"/>
          <p:nvPr/>
        </p:nvSpPr>
        <p:spPr>
          <a:xfrm>
            <a:off x="5755491" y="5103426"/>
            <a:ext cx="2153161" cy="646331"/>
          </a:xfrm>
          <a:prstGeom prst="rect">
            <a:avLst/>
          </a:prstGeom>
          <a:gradFill flip="none" rotWithShape="1">
            <a:gsLst>
              <a:gs pos="9000">
                <a:srgbClr val="66A02C"/>
              </a:gs>
              <a:gs pos="100000">
                <a:schemeClr val="bg1">
                  <a:lumMod val="95000"/>
                </a:schemeClr>
              </a:gs>
            </a:gsLst>
            <a:lin ang="16200000" scaled="1"/>
            <a:tileRect/>
          </a:gradFill>
        </p:spPr>
        <p:txBody>
          <a:bodyPr wrap="square" rtlCol="0">
            <a:spAutoFit/>
          </a:bodyPr>
          <a:lstStyle/>
          <a:p>
            <a:pPr algn="ctr">
              <a:lnSpc>
                <a:spcPct val="90000"/>
              </a:lnSpc>
            </a:pPr>
            <a:r>
              <a:rPr lang="en-GB" sz="2000" dirty="0">
                <a:solidFill>
                  <a:srgbClr val="9E0000"/>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Genomic Estimated Breeding Values</a:t>
            </a:r>
          </a:p>
        </p:txBody>
      </p:sp>
      <p:sp>
        <p:nvSpPr>
          <p:cNvPr id="12" name="Bent Arrow 11"/>
          <p:cNvSpPr/>
          <p:nvPr/>
        </p:nvSpPr>
        <p:spPr>
          <a:xfrm rot="5400000">
            <a:off x="5660227" y="3699683"/>
            <a:ext cx="1874925" cy="925970"/>
          </a:xfrm>
          <a:prstGeom prst="bentArrow">
            <a:avLst/>
          </a:prstGeom>
          <a:gradFill flip="none" rotWithShape="1">
            <a:gsLst>
              <a:gs pos="0">
                <a:srgbClr val="00009A"/>
              </a:gs>
              <a:gs pos="25000">
                <a:srgbClr val="860000"/>
              </a:gs>
            </a:gsLst>
            <a:lin ang="0" scaled="0"/>
            <a:tileRect/>
          </a:gradFill>
          <a:ln w="15875" cap="flat">
            <a:gradFill>
              <a:gsLst>
                <a:gs pos="100000">
                  <a:srgbClr val="00009A"/>
                </a:gs>
                <a:gs pos="0">
                  <a:srgbClr val="FFC000"/>
                </a:gs>
              </a:gsLst>
              <a:lin ang="5400000" scaled="0"/>
            </a:gradFill>
            <a:bevel/>
          </a:ln>
          <a:effectLst>
            <a:glow rad="25400">
              <a:schemeClr val="tx1">
                <a:alpha val="76000"/>
              </a:schemeClr>
            </a:glow>
            <a:outerShdw blurRad="63500" sx="102000" sy="102000" algn="ctr" rotWithShape="0">
              <a:srgbClr val="C00000">
                <a:alpha val="40000"/>
              </a:srgbClr>
            </a:outerShdw>
          </a:effectLst>
          <a:scene3d>
            <a:camera prst="orthographicFront"/>
            <a:lightRig rig="threePt" dir="t">
              <a:rot lat="0" lon="0" rev="1800000"/>
            </a:lightRig>
          </a:scene3d>
          <a:sp3d>
            <a:bevelT w="44450"/>
            <a:bevelB w="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6" name="Right Arrow 35"/>
          <p:cNvSpPr/>
          <p:nvPr/>
        </p:nvSpPr>
        <p:spPr>
          <a:xfrm rot="10800000">
            <a:off x="7940841" y="2983353"/>
            <a:ext cx="395551" cy="282912"/>
          </a:xfrm>
          <a:prstGeom prst="rightArrow">
            <a:avLst>
              <a:gd name="adj1" fmla="val 50000"/>
              <a:gd name="adj2" fmla="val 92251"/>
            </a:avLst>
          </a:prstGeom>
          <a:gradFill flip="none" rotWithShape="1">
            <a:gsLst>
              <a:gs pos="0">
                <a:srgbClr val="000066"/>
              </a:gs>
              <a:gs pos="60000">
                <a:srgbClr val="9CBFD0"/>
              </a:gs>
            </a:gsLst>
            <a:lin ang="0" scaled="1"/>
            <a:tileRect/>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7" name="Picture 36"/>
          <p:cNvPicPr>
            <a:picLocks noChangeAspect="1"/>
          </p:cNvPicPr>
          <p:nvPr/>
        </p:nvPicPr>
        <p:blipFill>
          <a:blip r:embed="rId13"/>
          <a:stretch>
            <a:fillRect/>
          </a:stretch>
        </p:blipFill>
        <p:spPr>
          <a:xfrm rot="21013400">
            <a:off x="6122246" y="3017840"/>
            <a:ext cx="301815" cy="354171"/>
          </a:xfrm>
          <a:prstGeom prst="rect">
            <a:avLst/>
          </a:prstGeom>
        </p:spPr>
      </p:pic>
      <p:sp>
        <p:nvSpPr>
          <p:cNvPr id="39" name="Rectangle 38"/>
          <p:cNvSpPr/>
          <p:nvPr/>
        </p:nvSpPr>
        <p:spPr>
          <a:xfrm>
            <a:off x="3118104" y="1431036"/>
            <a:ext cx="1499616" cy="1403604"/>
          </a:xfrm>
          <a:prstGeom prst="rect">
            <a:avLst/>
          </a:prstGeom>
          <a:noFill/>
          <a:ln w="38100">
            <a:solidFill>
              <a:schemeClr val="tx1"/>
            </a:solid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p:cNvSpPr/>
          <p:nvPr/>
        </p:nvSpPr>
        <p:spPr>
          <a:xfrm>
            <a:off x="4104921" y="5385816"/>
            <a:ext cx="1276323" cy="1133856"/>
          </a:xfrm>
          <a:prstGeom prst="rect">
            <a:avLst/>
          </a:prstGeom>
          <a:noFill/>
          <a:ln w="38100">
            <a:solidFill>
              <a:srgbClr val="66A02C"/>
            </a:solidFill>
          </a:ln>
          <a:effectLst>
            <a:outerShdw blurRad="63500" sx="102000" sy="102000" algn="ct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p:cNvGrpSpPr/>
          <p:nvPr/>
        </p:nvGrpSpPr>
        <p:grpSpPr>
          <a:xfrm>
            <a:off x="10103692" y="111642"/>
            <a:ext cx="2293500" cy="6047611"/>
            <a:chOff x="10103692" y="111642"/>
            <a:chExt cx="2293500" cy="6047611"/>
          </a:xfrm>
        </p:grpSpPr>
        <p:sp>
          <p:nvSpPr>
            <p:cNvPr id="3" name="TextBox 2"/>
            <p:cNvSpPr txBox="1"/>
            <p:nvPr/>
          </p:nvSpPr>
          <p:spPr>
            <a:xfrm>
              <a:off x="10520398" y="111642"/>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2025</a:t>
              </a:r>
            </a:p>
          </p:txBody>
        </p:sp>
        <p:sp>
          <p:nvSpPr>
            <p:cNvPr id="24" name="TextBox 23"/>
            <p:cNvSpPr txBox="1"/>
            <p:nvPr/>
          </p:nvSpPr>
          <p:spPr>
            <a:xfrm>
              <a:off x="10678349" y="55941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2026</a:t>
              </a:r>
            </a:p>
          </p:txBody>
        </p:sp>
        <p:sp>
          <p:nvSpPr>
            <p:cNvPr id="25" name="TextBox 24"/>
            <p:cNvSpPr txBox="1"/>
            <p:nvPr/>
          </p:nvSpPr>
          <p:spPr>
            <a:xfrm>
              <a:off x="10783417" y="998419"/>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2027</a:t>
              </a:r>
            </a:p>
          </p:txBody>
        </p:sp>
        <p:sp>
          <p:nvSpPr>
            <p:cNvPr id="26" name="TextBox 25"/>
            <p:cNvSpPr txBox="1"/>
            <p:nvPr/>
          </p:nvSpPr>
          <p:spPr>
            <a:xfrm>
              <a:off x="10703991" y="1352324"/>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2028</a:t>
              </a:r>
            </a:p>
          </p:txBody>
        </p:sp>
        <p:sp>
          <p:nvSpPr>
            <p:cNvPr id="27" name="TextBox 26"/>
            <p:cNvSpPr txBox="1"/>
            <p:nvPr/>
          </p:nvSpPr>
          <p:spPr>
            <a:xfrm>
              <a:off x="10520398" y="178152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2029</a:t>
              </a:r>
            </a:p>
          </p:txBody>
        </p:sp>
        <p:sp>
          <p:nvSpPr>
            <p:cNvPr id="28" name="TextBox 27"/>
            <p:cNvSpPr txBox="1"/>
            <p:nvPr/>
          </p:nvSpPr>
          <p:spPr>
            <a:xfrm>
              <a:off x="10353744" y="219553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2030</a:t>
              </a:r>
            </a:p>
          </p:txBody>
        </p:sp>
        <p:sp>
          <p:nvSpPr>
            <p:cNvPr id="29" name="TextBox 28"/>
            <p:cNvSpPr txBox="1"/>
            <p:nvPr/>
          </p:nvSpPr>
          <p:spPr>
            <a:xfrm>
              <a:off x="10103692" y="2660460"/>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2031</a:t>
              </a:r>
            </a:p>
          </p:txBody>
        </p:sp>
        <p:sp>
          <p:nvSpPr>
            <p:cNvPr id="30" name="TextBox 29"/>
            <p:cNvSpPr txBox="1"/>
            <p:nvPr/>
          </p:nvSpPr>
          <p:spPr>
            <a:xfrm>
              <a:off x="10502601" y="3082310"/>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2032</a:t>
              </a:r>
            </a:p>
          </p:txBody>
        </p:sp>
        <p:sp>
          <p:nvSpPr>
            <p:cNvPr id="31" name="TextBox 30"/>
            <p:cNvSpPr txBox="1"/>
            <p:nvPr/>
          </p:nvSpPr>
          <p:spPr>
            <a:xfrm>
              <a:off x="10955962" y="3417828"/>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2033</a:t>
              </a:r>
            </a:p>
          </p:txBody>
        </p:sp>
        <p:sp>
          <p:nvSpPr>
            <p:cNvPr id="32" name="TextBox 31"/>
            <p:cNvSpPr txBox="1"/>
            <p:nvPr/>
          </p:nvSpPr>
          <p:spPr>
            <a:xfrm>
              <a:off x="10783417" y="3810572"/>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2034</a:t>
              </a:r>
            </a:p>
          </p:txBody>
        </p:sp>
        <p:sp>
          <p:nvSpPr>
            <p:cNvPr id="41" name="TextBox 40"/>
            <p:cNvSpPr txBox="1"/>
            <p:nvPr/>
          </p:nvSpPr>
          <p:spPr>
            <a:xfrm>
              <a:off x="10384766" y="413332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2035</a:t>
              </a:r>
            </a:p>
          </p:txBody>
        </p:sp>
        <p:sp>
          <p:nvSpPr>
            <p:cNvPr id="42" name="TextBox 41"/>
            <p:cNvSpPr txBox="1"/>
            <p:nvPr/>
          </p:nvSpPr>
          <p:spPr>
            <a:xfrm>
              <a:off x="10710821" y="447087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2036</a:t>
              </a:r>
            </a:p>
          </p:txBody>
        </p:sp>
        <p:sp>
          <p:nvSpPr>
            <p:cNvPr id="43" name="TextBox 42"/>
            <p:cNvSpPr txBox="1"/>
            <p:nvPr/>
          </p:nvSpPr>
          <p:spPr>
            <a:xfrm>
              <a:off x="10775297" y="4936731"/>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2037</a:t>
              </a:r>
            </a:p>
          </p:txBody>
        </p:sp>
        <p:sp>
          <p:nvSpPr>
            <p:cNvPr id="45" name="TextBox 44"/>
            <p:cNvSpPr txBox="1"/>
            <p:nvPr/>
          </p:nvSpPr>
          <p:spPr>
            <a:xfrm>
              <a:off x="10443245" y="5255857"/>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2038</a:t>
              </a:r>
            </a:p>
          </p:txBody>
        </p:sp>
        <p:sp>
          <p:nvSpPr>
            <p:cNvPr id="44" name="TextBox 43"/>
            <p:cNvSpPr txBox="1"/>
            <p:nvPr/>
          </p:nvSpPr>
          <p:spPr>
            <a:xfrm>
              <a:off x="10772905" y="5636033"/>
              <a:ext cx="1441230" cy="523220"/>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defPPr>
                <a:defRPr lang="en-US"/>
              </a:defPPr>
              <a:lvl1pPr algn="ctr">
                <a:defRPr>
                  <a:latin typeface="Gill Sans MT" panose="020B0502020104020203" pitchFamily="34" charset="0"/>
                  <a:cs typeface="Arial" panose="020B0604020202020204" pitchFamily="34" charset="0"/>
                </a:defRPr>
              </a:lvl1pPr>
            </a:lstStyle>
            <a:p>
              <a:r>
                <a:rPr lang="en-GB" sz="2800" dirty="0">
                  <a:latin typeface="Arial" panose="020B0604020202020204" pitchFamily="34" charset="0"/>
                </a:rPr>
                <a:t>2039</a:t>
              </a:r>
            </a:p>
          </p:txBody>
        </p:sp>
      </p:grpSp>
      <p:sp>
        <p:nvSpPr>
          <p:cNvPr id="22" name="TextBox 21"/>
          <p:cNvSpPr txBox="1"/>
          <p:nvPr/>
        </p:nvSpPr>
        <p:spPr>
          <a:xfrm>
            <a:off x="7003334" y="6135772"/>
            <a:ext cx="5119558" cy="646331"/>
          </a:xfrm>
          <a:prstGeom prst="rect">
            <a:avLst/>
          </a:prstGeom>
          <a:gradFill flip="none" rotWithShape="1">
            <a:gsLst>
              <a:gs pos="100000">
                <a:srgbClr val="B9C9E1"/>
              </a:gs>
              <a:gs pos="31000">
                <a:srgbClr val="C9DC8C"/>
              </a:gs>
            </a:gsLst>
            <a:lin ang="0" scaled="1"/>
            <a:tileRect/>
          </a:gradFill>
          <a:effectLst>
            <a:outerShdw blurRad="63500" sx="102000" sy="102000" algn="ctr" rotWithShape="0">
              <a:prstClr val="black">
                <a:alpha val="40000"/>
              </a:prstClr>
            </a:outerShdw>
          </a:effectLst>
        </p:spPr>
        <p:txBody>
          <a:bodyPr wrap="square" rtlCol="0">
            <a:spAutoFit/>
          </a:bodyPr>
          <a:lstStyle/>
          <a:p>
            <a:pPr algn="ctr"/>
            <a:r>
              <a:rPr lang="en-GB" dirty="0">
                <a:ln w="0"/>
                <a:effectLst>
                  <a:glow rad="63500">
                    <a:schemeClr val="accent3">
                      <a:satMod val="175000"/>
                      <a:alpha val="40000"/>
                    </a:schemeClr>
                  </a:glow>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Genomic Selection as additional tool for more </a:t>
            </a:r>
            <a:br>
              <a:rPr lang="en-GB" dirty="0">
                <a:ln w="0"/>
                <a:effectLst>
                  <a:glow rad="63500">
                    <a:schemeClr val="accent3">
                      <a:satMod val="175000"/>
                      <a:alpha val="40000"/>
                    </a:schemeClr>
                  </a:glow>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br>
            <a:r>
              <a:rPr lang="en-GB" dirty="0">
                <a:ln w="0"/>
                <a:effectLst>
                  <a:glow rad="63500">
                    <a:schemeClr val="accent3">
                      <a:satMod val="175000"/>
                      <a:alpha val="40000"/>
                    </a:schemeClr>
                  </a:glow>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efficient Selection and Plant Breeding</a:t>
            </a:r>
          </a:p>
        </p:txBody>
      </p:sp>
      <p:grpSp>
        <p:nvGrpSpPr>
          <p:cNvPr id="17" name="Group 16"/>
          <p:cNvGrpSpPr/>
          <p:nvPr/>
        </p:nvGrpSpPr>
        <p:grpSpPr>
          <a:xfrm>
            <a:off x="12964" y="1453809"/>
            <a:ext cx="2639859" cy="3202732"/>
            <a:chOff x="12964" y="1453809"/>
            <a:chExt cx="2639859" cy="3202732"/>
          </a:xfrm>
        </p:grpSpPr>
        <p:sp>
          <p:nvSpPr>
            <p:cNvPr id="21" name="TextBox 20"/>
            <p:cNvSpPr txBox="1"/>
            <p:nvPr/>
          </p:nvSpPr>
          <p:spPr>
            <a:xfrm>
              <a:off x="12964" y="1453809"/>
              <a:ext cx="2639859" cy="923330"/>
            </a:xfrm>
            <a:prstGeom prst="rect">
              <a:avLst/>
            </a:prstGeom>
            <a:solidFill>
              <a:srgbClr val="FFFFFF">
                <a:alpha val="67843"/>
              </a:srgbClr>
            </a:solidFill>
            <a:effectLst>
              <a:outerShdw blurRad="50800" dist="38100" dir="2700000" algn="tl" rotWithShape="0">
                <a:prstClr val="black">
                  <a:alpha val="40000"/>
                </a:prstClr>
              </a:outerShdw>
            </a:effectLst>
          </p:spPr>
          <p:txBody>
            <a:bodyPr wrap="square" rtlCol="0">
              <a:spAutoFit/>
            </a:bodyPr>
            <a:lstStyle/>
            <a:p>
              <a:pPr algn="ctr"/>
              <a:r>
                <a:rPr lang="en-GB" dirty="0">
                  <a:latin typeface="Times New Roman" panose="02020603050405020304" pitchFamily="18" charset="0"/>
                  <a:cs typeface="Times New Roman" panose="02020603050405020304" pitchFamily="18" charset="0"/>
                </a:rPr>
                <a:t>Assessment of phenotypic data as basis for Selection and Breeding</a:t>
              </a:r>
            </a:p>
          </p:txBody>
        </p:sp>
        <p:pic>
          <p:nvPicPr>
            <p:cNvPr id="10" name="Picture 9"/>
            <p:cNvPicPr>
              <a:picLocks noChangeAspect="1"/>
            </p:cNvPicPr>
            <p:nvPr/>
          </p:nvPicPr>
          <p:blipFill>
            <a:blip r:embed="rId14"/>
            <a:stretch>
              <a:fillRect/>
            </a:stretch>
          </p:blipFill>
          <p:spPr>
            <a:xfrm>
              <a:off x="1972559" y="4349535"/>
              <a:ext cx="386781" cy="307006"/>
            </a:xfrm>
            <a:prstGeom prst="rect">
              <a:avLst/>
            </a:prstGeom>
          </p:spPr>
        </p:pic>
      </p:grpSp>
      <p:sp>
        <p:nvSpPr>
          <p:cNvPr id="46" name="Textfeld 5">
            <a:extLst>
              <a:ext uri="{FF2B5EF4-FFF2-40B4-BE49-F238E27FC236}">
                <a16:creationId xmlns:a16="http://schemas.microsoft.com/office/drawing/2014/main" id="{FAAF7E41-5B48-4A1D-9A06-EA6905B44070}"/>
              </a:ext>
            </a:extLst>
          </p:cNvPr>
          <p:cNvSpPr txBox="1"/>
          <p:nvPr/>
        </p:nvSpPr>
        <p:spPr>
          <a:xfrm>
            <a:off x="2652823" y="23021"/>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7007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3152" y="2233484"/>
            <a:ext cx="6627229" cy="4278621"/>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64655" y="65831"/>
            <a:ext cx="6705726"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Indeed, first in Animal Breeding and since about 2010 in Plant Breeding, selection is increasingly conducted based on </a:t>
            </a:r>
            <a:r>
              <a:rPr lang="en-GB" sz="2400" dirty="0">
                <a:solidFill>
                  <a:srgbClr val="C00000"/>
                </a:solidFill>
                <a:latin typeface="Arial" panose="020B0604020202020204" pitchFamily="34" charset="0"/>
                <a:cs typeface="Arial" panose="020B0604020202020204" pitchFamily="34" charset="0"/>
              </a:rPr>
              <a:t>DNA</a:t>
            </a:r>
            <a:r>
              <a:rPr lang="en-GB" sz="2400" dirty="0">
                <a:latin typeface="Arial" panose="020B0604020202020204" pitchFamily="34" charset="0"/>
                <a:cs typeface="Arial" panose="020B0604020202020204" pitchFamily="34" charset="0"/>
              </a:rPr>
              <a:t>-data instead of on </a:t>
            </a:r>
            <a:r>
              <a:rPr lang="en-GB" sz="2400" dirty="0">
                <a:solidFill>
                  <a:srgbClr val="008A3E"/>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data alone.</a:t>
            </a:r>
            <a:br>
              <a:rPr lang="en-GB" sz="2400" dirty="0">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That approach comes as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Genomic Prediction’ </a:t>
            </a:r>
            <a:r>
              <a:rPr lang="en-GB" sz="2400" i="1" dirty="0">
                <a:solidFill>
                  <a:schemeClr val="tx1">
                    <a:lumMod val="50000"/>
                    <a:lumOff val="50000"/>
                  </a:schemeClr>
                </a:solidFill>
                <a:latin typeface="Arial" panose="020B0604020202020204" pitchFamily="34" charset="0"/>
                <a:cs typeface="Arial" panose="020B0604020202020204" pitchFamily="34" charset="0"/>
              </a:rPr>
              <a:t>aka</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Genomic Selection’</a:t>
            </a:r>
          </a:p>
          <a:p>
            <a:r>
              <a:rPr lang="en-GB" dirty="0">
                <a:latin typeface="Arial" panose="020B0604020202020204" pitchFamily="34" charset="0"/>
                <a:cs typeface="Arial" panose="020B0604020202020204" pitchFamily="34" charset="0"/>
              </a:rPr>
              <a:t>https://doi.org/10.1080/15427528.2011.558767</a:t>
            </a:r>
            <a:endParaRPr lang="en-GB" sz="2400" dirty="0">
              <a:solidFill>
                <a:srgbClr val="0000FF"/>
              </a:solidFill>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B31A93C7-A776-45AC-99B3-18495D764E8F}"/>
              </a:ext>
            </a:extLst>
          </p:cNvPr>
          <p:cNvSpPr/>
          <p:nvPr/>
        </p:nvSpPr>
        <p:spPr>
          <a:xfrm>
            <a:off x="1900989" y="2731168"/>
            <a:ext cx="1600200" cy="445169"/>
          </a:xfrm>
          <a:prstGeom prst="rect">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64655" y="1903477"/>
            <a:ext cx="6714017" cy="461665"/>
          </a:xfrm>
          <a:prstGeom prst="rect">
            <a:avLst/>
          </a:prstGeom>
          <a:noFill/>
        </p:spPr>
        <p:txBody>
          <a:bodyPr wrap="square" rtlCol="0">
            <a:spAutoFit/>
          </a:bodyPr>
          <a:lstStyle/>
          <a:p>
            <a:pPr lvl="0"/>
            <a:r>
              <a:rPr lang="en-GB" sz="2400" dirty="0">
                <a:solidFill>
                  <a:prstClr val="black">
                    <a:lumMod val="50000"/>
                    <a:lumOff val="50000"/>
                  </a:prstClr>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Genomic Prediction’ </a:t>
            </a:r>
            <a:r>
              <a:rPr lang="en-GB" sz="2400" i="1" dirty="0">
                <a:solidFill>
                  <a:prstClr val="black">
                    <a:lumMod val="50000"/>
                    <a:lumOff val="50000"/>
                  </a:prstClr>
                </a:solidFill>
                <a:latin typeface="Arial" panose="020B0604020202020204" pitchFamily="34" charset="0"/>
                <a:cs typeface="Arial" panose="020B0604020202020204" pitchFamily="34" charset="0"/>
              </a:rPr>
              <a:t>aka</a:t>
            </a:r>
            <a:r>
              <a:rPr lang="en-GB" sz="2400" dirty="0">
                <a:solidFill>
                  <a:prstClr val="black">
                    <a:lumMod val="50000"/>
                    <a:lumOff val="50000"/>
                  </a:prstClr>
                </a:solidFill>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Genomic Selection’</a:t>
            </a:r>
            <a:endParaRPr lang="en-GB" dirty="0"/>
          </a:p>
        </p:txBody>
      </p:sp>
      <p:sp>
        <p:nvSpPr>
          <p:cNvPr id="10" name="TextBox 9"/>
          <p:cNvSpPr txBox="1"/>
          <p:nvPr/>
        </p:nvSpPr>
        <p:spPr>
          <a:xfrm>
            <a:off x="6848877" y="65831"/>
            <a:ext cx="5271155" cy="646330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the increasingly prominent employment of DNA-Markers (for kinship analyses, for analysis of inbreeding status, for marker-assisted selection in its various guises; and many purposes more), we see a list of </a:t>
            </a:r>
            <a:r>
              <a:rPr lang="en-GB" dirty="0">
                <a:solidFill>
                  <a:srgbClr val="0000FF"/>
                </a:solidFill>
                <a:latin typeface="Arial" panose="020B0604020202020204" pitchFamily="34" charset="0"/>
                <a:cs typeface="Arial" panose="020B0604020202020204" pitchFamily="34" charset="0"/>
              </a:rPr>
              <a:t>important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terms</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I will and cannot explain all of them here. However, you already know many of them, or others are yet to come here. </a:t>
            </a:r>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Terms:</a:t>
            </a:r>
            <a:r>
              <a:rPr lang="en-GB" dirty="0">
                <a:latin typeface="Arial" panose="020B0604020202020204" pitchFamily="34" charset="0"/>
                <a:cs typeface="Arial" panose="020B0604020202020204" pitchFamily="34" charset="0"/>
              </a:rPr>
              <a:t> DNA Chip (e.g. Axiom), GBS (Genotyping by Sequencing), </a:t>
            </a:r>
            <a:r>
              <a:rPr lang="en-GB" altLang="de-DE" dirty="0">
                <a:latin typeface="Arial" panose="020B0604020202020204" pitchFamily="34" charset="0"/>
                <a:cs typeface="Arial" panose="020B0604020202020204" pitchFamily="34" charset="0"/>
              </a:rPr>
              <a:t>SPET (Single Primer Enrichment Technology), Imputation, Minor Allele Frequency, </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Marker Density, Calibration, Training Population, Model, Population Structure, LD Decay, Breeding Population, Test Population, Validation, </a:t>
            </a:r>
            <a:r>
              <a:rPr lang="en-GB" dirty="0" err="1">
                <a:latin typeface="Arial" panose="020B0604020202020204" pitchFamily="34" charset="0"/>
                <a:cs typeface="Arial" panose="020B0604020202020204" pitchFamily="34" charset="0"/>
              </a:rPr>
              <a:t>Verifica-tion</a:t>
            </a:r>
            <a:r>
              <a:rPr lang="en-GB" dirty="0">
                <a:latin typeface="Arial" panose="020B0604020202020204" pitchFamily="34" charset="0"/>
                <a:cs typeface="Arial" panose="020B0604020202020204" pitchFamily="34" charset="0"/>
              </a:rPr>
              <a:t>, Genomic Estimated Breeding Value, </a:t>
            </a:r>
            <a:r>
              <a:rPr lang="en-GB" dirty="0" err="1">
                <a:latin typeface="Arial" panose="020B0604020202020204" pitchFamily="34" charset="0"/>
                <a:cs typeface="Arial" panose="020B0604020202020204" pitchFamily="34" charset="0"/>
              </a:rPr>
              <a:t>Predic-tive</a:t>
            </a:r>
            <a:r>
              <a:rPr lang="en-GB" dirty="0">
                <a:latin typeface="Arial" panose="020B0604020202020204" pitchFamily="34" charset="0"/>
                <a:cs typeface="Arial" panose="020B0604020202020204" pitchFamily="34" charset="0"/>
              </a:rPr>
              <a:t> Ability, Predictive Accuracy, Ridge </a:t>
            </a:r>
            <a:r>
              <a:rPr lang="en-GB" dirty="0" err="1">
                <a:latin typeface="Arial" panose="020B0604020202020204" pitchFamily="34" charset="0"/>
                <a:cs typeface="Arial" panose="020B0604020202020204" pitchFamily="34" charset="0"/>
              </a:rPr>
              <a:t>Regres-sion</a:t>
            </a:r>
            <a:r>
              <a:rPr lang="en-GB" dirty="0">
                <a:latin typeface="Arial" panose="020B0604020202020204" pitchFamily="34" charset="0"/>
                <a:cs typeface="Arial" panose="020B0604020202020204" pitchFamily="34" charset="0"/>
              </a:rPr>
              <a:t>, Ridge Regression BLUP, G-BLUP, Bayes Alphabet, Machine Learning. Shrinkage Methods. </a:t>
            </a:r>
            <a:r>
              <a:rPr lang="en-GB" dirty="0">
                <a:solidFill>
                  <a:schemeClr val="tx1">
                    <a:lumMod val="50000"/>
                    <a:lumOff val="50000"/>
                  </a:schemeClr>
                </a:solidFill>
                <a:latin typeface="Arial" panose="020B0604020202020204" pitchFamily="34" charset="0"/>
                <a:cs typeface="Arial" panose="020B0604020202020204" pitchFamily="34" charset="0"/>
              </a:rPr>
              <a:t>There are – of course – more of them. You can barely avoid to meet them. </a:t>
            </a:r>
            <a:endParaRPr lang="en-GB" dirty="0">
              <a:solidFill>
                <a:schemeClr val="tx1">
                  <a:lumMod val="50000"/>
                  <a:lumOff val="50000"/>
                </a:schemeClr>
              </a:solidFill>
            </a:endParaRP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2C56F03A-FD15-4E86-99DB-EA1D66D4233A}"/>
              </a:ext>
            </a:extLst>
          </p:cNvPr>
          <p:cNvPicPr>
            <a:picLocks noChangeAspect="1"/>
          </p:cNvPicPr>
          <p:nvPr/>
        </p:nvPicPr>
        <p:blipFill>
          <a:blip r:embed="rId3"/>
          <a:stretch>
            <a:fillRect/>
          </a:stretch>
        </p:blipFill>
        <p:spPr>
          <a:xfrm>
            <a:off x="64653" y="3870664"/>
            <a:ext cx="6705726" cy="2921505"/>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7ADAAC3F-004E-48DB-89A3-DB76B4518D5F}"/>
              </a:ext>
            </a:extLst>
          </p:cNvPr>
          <p:cNvSpPr txBox="1"/>
          <p:nvPr/>
        </p:nvSpPr>
        <p:spPr>
          <a:xfrm>
            <a:off x="143152" y="5987988"/>
            <a:ext cx="662722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a:t>
            </a:r>
            <a:r>
              <a:rPr lang="en-GB" dirty="0" err="1">
                <a:latin typeface="Arial" panose="020B0604020202020204" pitchFamily="34" charset="0"/>
                <a:cs typeface="Arial" panose="020B0604020202020204" pitchFamily="34" charset="0"/>
              </a:rPr>
              <a:t>ChatGPT</a:t>
            </a:r>
            <a:r>
              <a:rPr lang="en-GB" dirty="0">
                <a:latin typeface="Arial" panose="020B0604020202020204" pitchFamily="34" charset="0"/>
                <a:cs typeface="Arial" panose="020B0604020202020204" pitchFamily="34" charset="0"/>
              </a:rPr>
              <a:t>. It does not ‘know’ about 4 bases and pairing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purines (A, G) and pyrimidines (C, T). Do you?  </a:t>
            </a:r>
          </a:p>
        </p:txBody>
      </p:sp>
    </p:spTree>
    <p:extLst>
      <p:ext uri="{BB962C8B-B14F-4D97-AF65-F5344CB8AC3E}">
        <p14:creationId xmlns:p14="http://schemas.microsoft.com/office/powerpoint/2010/main" val="242117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4CAE26-D238-464B-8CFF-A0DC39917378}"/>
              </a:ext>
            </a:extLst>
          </p:cNvPr>
          <p:cNvPicPr>
            <a:picLocks noChangeAspect="1"/>
          </p:cNvPicPr>
          <p:nvPr/>
        </p:nvPicPr>
        <p:blipFill>
          <a:blip r:embed="rId2"/>
          <a:stretch>
            <a:fillRect/>
          </a:stretch>
        </p:blipFill>
        <p:spPr>
          <a:xfrm>
            <a:off x="2658861" y="5100169"/>
            <a:ext cx="3079787" cy="1692000"/>
          </a:xfrm>
          <a:prstGeom prst="rect">
            <a:avLst/>
          </a:prstGeom>
          <a:effectLst>
            <a:outerShdw blurRad="63500" sx="102000" sy="102000" algn="ctr" rotWithShape="0">
              <a:prstClr val="black">
                <a:alpha val="40000"/>
              </a:prstClr>
            </a:outerShdw>
          </a:effectLst>
        </p:spPr>
      </p:pic>
      <p:sp>
        <p:nvSpPr>
          <p:cNvPr id="7" name="TextBox 6"/>
          <p:cNvSpPr txBox="1"/>
          <p:nvPr/>
        </p:nvSpPr>
        <p:spPr>
          <a:xfrm>
            <a:off x="5880100" y="1422701"/>
            <a:ext cx="6201833"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Terms: </a:t>
            </a:r>
            <a:r>
              <a:rPr lang="en-GB" dirty="0">
                <a:solidFill>
                  <a:schemeClr val="tx1">
                    <a:lumMod val="50000"/>
                    <a:lumOff val="50000"/>
                  </a:schemeClr>
                </a:solidFill>
                <a:latin typeface="Arial" panose="020B0604020202020204" pitchFamily="34" charset="0"/>
                <a:cs typeface="Arial" panose="020B0604020202020204" pitchFamily="34" charset="0"/>
              </a:rPr>
              <a:t>DNA-markers (RFLP, RAPD, AFLP, SSR, SNP); codominant and dominant marker, Bulked Segregant Analysis, Linkage Mapping; bi-parental QTL analysis, Fine-Mapping; Distance-LD-heterosis-intra-inter-pool; Genetic Distance parameters (Rogers‘, Modified Rogers‘, </a:t>
            </a:r>
            <a:r>
              <a:rPr lang="en-GB" dirty="0" err="1">
                <a:solidFill>
                  <a:schemeClr val="tx1">
                    <a:lumMod val="50000"/>
                    <a:lumOff val="50000"/>
                  </a:schemeClr>
                </a:solidFill>
                <a:latin typeface="Arial" panose="020B0604020202020204" pitchFamily="34" charset="0"/>
                <a:cs typeface="Arial" panose="020B0604020202020204" pitchFamily="34" charset="0"/>
              </a:rPr>
              <a:t>Nei</a:t>
            </a:r>
            <a:r>
              <a:rPr lang="en-GB" dirty="0">
                <a:solidFill>
                  <a:schemeClr val="tx1">
                    <a:lumMod val="50000"/>
                    <a:lumOff val="50000"/>
                  </a:schemeClr>
                </a:solidFill>
                <a:latin typeface="Arial" panose="020B0604020202020204" pitchFamily="34" charset="0"/>
                <a:cs typeface="Arial" panose="020B0604020202020204" pitchFamily="34" charset="0"/>
              </a:rPr>
              <a:t>, Dice, Jaccard, Simple Matching, </a:t>
            </a:r>
            <a:r>
              <a:rPr lang="en-GB" dirty="0" err="1">
                <a:solidFill>
                  <a:schemeClr val="tx1">
                    <a:lumMod val="50000"/>
                    <a:lumOff val="50000"/>
                  </a:schemeClr>
                </a:solidFill>
                <a:latin typeface="Arial" panose="020B0604020202020204" pitchFamily="34" charset="0"/>
                <a:cs typeface="Arial" panose="020B0604020202020204" pitchFamily="34" charset="0"/>
              </a:rPr>
              <a:t>vanRaden</a:t>
            </a:r>
            <a:r>
              <a:rPr lang="en-GB" dirty="0">
                <a:solidFill>
                  <a:schemeClr val="tx1">
                    <a:lumMod val="50000"/>
                    <a:lumOff val="50000"/>
                  </a:schemeClr>
                </a:solidFill>
                <a:latin typeface="Arial" panose="020B0604020202020204" pitchFamily="34" charset="0"/>
                <a:cs typeface="Arial" panose="020B0604020202020204" pitchFamily="34" charset="0"/>
              </a:rPr>
              <a:t>); AMMI-Analysis; NIRS (Calibration-Validation); Reverse Breeding; Synteny &amp; Gene Annotations; Micro-Array, Axiom-SNP-Chip, GBS; SPET, KASP-Analysis; Golden Gate, Pyro-Sequencing, Nested Association Mapping, MAGIC, GWAS, Tassel GLM, MML, map- and effect-based version of ‚Usefulness of Crosses‘.  </a:t>
            </a:r>
            <a:r>
              <a:rPr lang="en-GB" dirty="0">
                <a:latin typeface="Arial" panose="020B0604020202020204" pitchFamily="34" charset="0"/>
                <a:cs typeface="Arial" panose="020B0604020202020204" pitchFamily="34" charset="0"/>
              </a:rPr>
              <a:t>The list is of course not complete. A current big thing is for some time now </a:t>
            </a:r>
            <a:r>
              <a:rPr lang="en-GB" dirty="0">
                <a:solidFill>
                  <a:srgbClr val="0000FF"/>
                </a:solidFill>
                <a:latin typeface="Arial" panose="020B0604020202020204" pitchFamily="34" charset="0"/>
                <a:cs typeface="Arial" panose="020B0604020202020204" pitchFamily="34" charset="0"/>
              </a:rPr>
              <a:t>Genomic Prediction</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Ge-nomic Selection</a:t>
            </a:r>
            <a:r>
              <a:rPr lang="en-GB" dirty="0">
                <a:latin typeface="Arial" panose="020B0604020202020204" pitchFamily="34" charset="0"/>
                <a:cs typeface="Arial" panose="020B0604020202020204" pitchFamily="34" charset="0"/>
              </a:rPr>
              <a:t>, sometimes combined with single-plant-based Recurrent Selection and Breeding. Beyond predict-ting the Breeding Values or Genotypic Value of candidates, approaches are under development to predict their value in specific environments: dry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moist, soil type, latitude-altitude, types of biotic-abiotic stress ...  Thrilling times ;-)</a:t>
            </a:r>
          </a:p>
        </p:txBody>
      </p:sp>
      <p:sp>
        <p:nvSpPr>
          <p:cNvPr id="8" name="TextBox 7"/>
          <p:cNvSpPr txBox="1"/>
          <p:nvPr/>
        </p:nvSpPr>
        <p:spPr>
          <a:xfrm>
            <a:off x="60422" y="0"/>
            <a:ext cx="12021511" cy="10156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a:r>
              <a:rPr lang="en-GB" sz="2400" dirty="0">
                <a:solidFill>
                  <a:prstClr val="black">
                    <a:lumMod val="50000"/>
                    <a:lumOff val="50000"/>
                  </a:prstClr>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Genomic Prediction’ </a:t>
            </a:r>
            <a:r>
              <a:rPr lang="en-GB" sz="2400" i="1" dirty="0">
                <a:solidFill>
                  <a:prstClr val="black">
                    <a:lumMod val="50000"/>
                    <a:lumOff val="50000"/>
                  </a:prstClr>
                </a:solidFill>
                <a:latin typeface="Arial" panose="020B0604020202020204" pitchFamily="34" charset="0"/>
                <a:cs typeface="Arial" panose="020B0604020202020204" pitchFamily="34" charset="0"/>
              </a:rPr>
              <a:t>aka</a:t>
            </a:r>
            <a:r>
              <a:rPr lang="en-GB" sz="2400" dirty="0">
                <a:solidFill>
                  <a:prstClr val="black">
                    <a:lumMod val="50000"/>
                    <a:lumOff val="50000"/>
                  </a:prstClr>
                </a:solidFill>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Genomic Selection’. </a:t>
            </a:r>
          </a:p>
          <a:p>
            <a:r>
              <a:rPr lang="en-GB" dirty="0">
                <a:latin typeface="Arial" panose="020B0604020202020204" pitchFamily="34" charset="0"/>
                <a:cs typeface="Arial" panose="020B0604020202020204" pitchFamily="34" charset="0"/>
              </a:rPr>
              <a:t>Reflecting on this very important development led me to list the following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terms</a:t>
            </a:r>
            <a:r>
              <a:rPr lang="en-GB" dirty="0">
                <a:latin typeface="Arial" panose="020B0604020202020204" pitchFamily="34" charset="0"/>
                <a:cs typeface="Arial" panose="020B0604020202020204" pitchFamily="34" charset="0"/>
              </a:rPr>
              <a:t>, topics and areas that became </a:t>
            </a:r>
            <a:r>
              <a:rPr lang="en-GB" dirty="0">
                <a:solidFill>
                  <a:srgbClr val="0000FF"/>
                </a:solidFill>
                <a:latin typeface="Arial" panose="020B0604020202020204" pitchFamily="34" charset="0"/>
                <a:cs typeface="Arial" panose="020B0604020202020204" pitchFamily="34" charset="0"/>
              </a:rPr>
              <a:t>relevant </a:t>
            </a:r>
            <a:r>
              <a:rPr lang="en-GB" dirty="0">
                <a:latin typeface="Arial" panose="020B0604020202020204" pitchFamily="34" charset="0"/>
                <a:cs typeface="Arial" panose="020B0604020202020204" pitchFamily="34" charset="0"/>
              </a:rPr>
              <a:t>for my work yet I came across them only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after</a:t>
            </a:r>
            <a:r>
              <a:rPr lang="en-GB" dirty="0">
                <a:latin typeface="Arial" panose="020B0604020202020204" pitchFamily="34" charset="0"/>
                <a:cs typeface="Arial" panose="020B0604020202020204" pitchFamily="34" charset="0"/>
              </a:rPr>
              <a:t> I had finished my studies and doctorate. </a:t>
            </a:r>
            <a:endParaRPr lang="en-GB" dirty="0"/>
          </a:p>
        </p:txBody>
      </p:sp>
      <p:pic>
        <p:nvPicPr>
          <p:cNvPr id="11" name="Picture 10"/>
          <p:cNvPicPr>
            <a:picLocks noChangeAspect="1"/>
          </p:cNvPicPr>
          <p:nvPr/>
        </p:nvPicPr>
        <p:blipFill>
          <a:blip r:embed="rId3"/>
          <a:stretch>
            <a:fillRect/>
          </a:stretch>
        </p:blipFill>
        <p:spPr>
          <a:xfrm>
            <a:off x="82711" y="1371600"/>
            <a:ext cx="2825588" cy="1960034"/>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4"/>
          <a:stretch>
            <a:fillRect/>
          </a:stretch>
        </p:blipFill>
        <p:spPr>
          <a:xfrm>
            <a:off x="60422" y="2408152"/>
            <a:ext cx="5678226" cy="2644694"/>
          </a:xfrm>
          <a:prstGeom prst="rect">
            <a:avLst/>
          </a:prstGeom>
          <a:effectLst>
            <a:outerShdw blurRad="50800" dist="38100" dir="2700000" algn="tl" rotWithShape="0">
              <a:prstClr val="black">
                <a:alpha val="40000"/>
              </a:prstClr>
            </a:outerShdw>
          </a:effectLst>
        </p:spPr>
      </p:pic>
      <p:sp>
        <p:nvSpPr>
          <p:cNvPr id="14" name="TextBox 13"/>
          <p:cNvSpPr txBox="1"/>
          <p:nvPr/>
        </p:nvSpPr>
        <p:spPr>
          <a:xfrm>
            <a:off x="2994122" y="1371600"/>
            <a:ext cx="2744526" cy="92333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Crossa et al., Trends in Plant Science, 2017, Vol.22, no.11</a:t>
            </a:r>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5"/>
          <a:stretch>
            <a:fillRect/>
          </a:stretch>
        </p:blipFill>
        <p:spPr>
          <a:xfrm>
            <a:off x="87447" y="5125086"/>
            <a:ext cx="2515044" cy="1692000"/>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531246" y="727953"/>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56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707219"/>
            <a:ext cx="11425382" cy="4678204"/>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Genomic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600" dirty="0">
                <a:solidFill>
                  <a:srgbClr val="0000FF"/>
                </a:solidFill>
                <a:latin typeface="Arial" panose="020B0604020202020204" pitchFamily="34" charset="0"/>
                <a:cs typeface="Arial" panose="020B0604020202020204" pitchFamily="34" charset="0"/>
              </a:rPr>
              <a:t>rediction</a:t>
            </a:r>
            <a:r>
              <a:rPr lang="en-GB" sz="2600" dirty="0">
                <a:latin typeface="Arial" panose="020B0604020202020204" pitchFamily="34" charset="0"/>
                <a:cs typeface="Arial" panose="020B0604020202020204" pitchFamily="34" charset="0"/>
              </a:rPr>
              <a:t> (G</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600" dirty="0">
                <a:latin typeface="Arial" panose="020B0604020202020204" pitchFamily="34" charset="0"/>
                <a:cs typeface="Arial" panose="020B0604020202020204" pitchFamily="34" charset="0"/>
              </a:rPr>
              <a:t>) and Genomic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r>
              <a:rPr lang="en-GB" sz="2600" dirty="0">
                <a:solidFill>
                  <a:srgbClr val="0000FF"/>
                </a:solidFill>
                <a:latin typeface="Arial" panose="020B0604020202020204" pitchFamily="34" charset="0"/>
                <a:cs typeface="Arial" panose="020B0604020202020204" pitchFamily="34" charset="0"/>
              </a:rPr>
              <a:t>election</a:t>
            </a:r>
            <a:r>
              <a:rPr lang="en-GB" sz="2600" dirty="0">
                <a:latin typeface="Arial" panose="020B0604020202020204" pitchFamily="34" charset="0"/>
                <a:cs typeface="Arial" panose="020B0604020202020204" pitchFamily="34" charset="0"/>
              </a:rPr>
              <a:t> G</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t>
            </a:r>
            <a:r>
              <a:rPr lang="en-GB" sz="2600" dirty="0">
                <a:latin typeface="Arial" panose="020B0604020202020204" pitchFamily="34" charset="0"/>
                <a:cs typeface="Arial" panose="020B0604020202020204" pitchFamily="34" charset="0"/>
              </a:rPr>
              <a:t>) may bring about a soft transition into a slightly different strategy of Plant Breeding - but it could also bring about a strong, violent change; we'll see.</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There is some similarity between </a:t>
            </a:r>
            <a:r>
              <a:rPr lang="en-GB" sz="2600" dirty="0">
                <a:solidFill>
                  <a:srgbClr val="0000FF"/>
                </a:solidFill>
                <a:latin typeface="Arial" panose="020B0604020202020204" pitchFamily="34" charset="0"/>
                <a:cs typeface="Arial" panose="020B0604020202020204" pitchFamily="34" charset="0"/>
              </a:rPr>
              <a:t>GP</a:t>
            </a:r>
            <a:r>
              <a:rPr lang="en-GB" sz="2600" dirty="0">
                <a:latin typeface="Arial" panose="020B0604020202020204" pitchFamily="34" charset="0"/>
                <a:cs typeface="Arial" panose="020B0604020202020204" pitchFamily="34" charset="0"/>
              </a:rPr>
              <a:t>/</a:t>
            </a:r>
            <a:r>
              <a:rPr lang="en-GB" sz="2600" dirty="0">
                <a:solidFill>
                  <a:srgbClr val="0000FF"/>
                </a:solidFill>
                <a:latin typeface="Arial" panose="020B0604020202020204" pitchFamily="34" charset="0"/>
                <a:cs typeface="Arial" panose="020B0604020202020204" pitchFamily="34" charset="0"/>
              </a:rPr>
              <a:t>GS</a:t>
            </a:r>
            <a:r>
              <a:rPr lang="en-GB" sz="2600" dirty="0">
                <a:latin typeface="Arial" panose="020B0604020202020204" pitchFamily="34" charset="0"/>
                <a:cs typeface="Arial" panose="020B0604020202020204" pitchFamily="34" charset="0"/>
              </a:rPr>
              <a:t> (yield and other traits) and NIRS*-based ‚prediction‘ (traits such as grain protein content).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NIRS goes in two steps. (1) Create the </a:t>
            </a:r>
            <a:r>
              <a:rPr lang="en-GB"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Calibration Equation </a:t>
            </a:r>
            <a:r>
              <a:rPr lang="en-GB" sz="2600" dirty="0">
                <a:latin typeface="Arial" panose="020B0604020202020204" pitchFamily="34" charset="0"/>
                <a:cs typeface="Arial" panose="020B0604020202020204" pitchFamily="34" charset="0"/>
              </a:rPr>
              <a:t>and validate it;</a:t>
            </a:r>
            <a:br>
              <a:rPr lang="en-GB" sz="2600" dirty="0">
                <a:latin typeface="Arial" panose="020B0604020202020204" pitchFamily="34" charset="0"/>
                <a:cs typeface="Arial" panose="020B0604020202020204" pitchFamily="34" charset="0"/>
              </a:rPr>
            </a:br>
            <a:r>
              <a:rPr lang="en-GB" sz="2600" dirty="0">
                <a:latin typeface="Arial" panose="020B0604020202020204" pitchFamily="34" charset="0"/>
                <a:cs typeface="Arial" panose="020B0604020202020204" pitchFamily="34" charset="0"/>
              </a:rPr>
              <a:t>				(2) Apply the calibration equation.</a:t>
            </a:r>
          </a:p>
          <a:p>
            <a:endParaRPr lang="en-GB" sz="2600" dirty="0">
              <a:latin typeface="Arial" panose="020B0604020202020204" pitchFamily="34" charset="0"/>
              <a:cs typeface="Arial" panose="020B0604020202020204" pitchFamily="34" charset="0"/>
            </a:endParaRPr>
          </a:p>
          <a:p>
            <a:r>
              <a:rPr lang="en-GB" sz="2600" dirty="0">
                <a:solidFill>
                  <a:srgbClr val="0000FF"/>
                </a:solidFill>
                <a:latin typeface="Arial" panose="020B0604020202020204" pitchFamily="34" charset="0"/>
                <a:cs typeface="Arial" panose="020B0604020202020204" pitchFamily="34" charset="0"/>
              </a:rPr>
              <a:t>GP</a:t>
            </a:r>
            <a:r>
              <a:rPr lang="en-GB" sz="2600" dirty="0">
                <a:latin typeface="Arial" panose="020B0604020202020204" pitchFamily="34" charset="0"/>
                <a:cs typeface="Arial" panose="020B0604020202020204" pitchFamily="34" charset="0"/>
              </a:rPr>
              <a:t>/</a:t>
            </a:r>
            <a:r>
              <a:rPr lang="en-GB" sz="2600" dirty="0">
                <a:solidFill>
                  <a:srgbClr val="0000FF"/>
                </a:solidFill>
                <a:latin typeface="Arial" panose="020B0604020202020204" pitchFamily="34" charset="0"/>
                <a:cs typeface="Arial" panose="020B0604020202020204" pitchFamily="34" charset="0"/>
              </a:rPr>
              <a:t>GS</a:t>
            </a:r>
            <a:r>
              <a:rPr lang="en-GB" sz="2600" dirty="0">
                <a:latin typeface="Arial" panose="020B0604020202020204" pitchFamily="34" charset="0"/>
                <a:cs typeface="Arial" panose="020B0604020202020204" pitchFamily="34" charset="0"/>
              </a:rPr>
              <a:t> goes in two steps. (1) Create the </a:t>
            </a:r>
            <a:r>
              <a:rPr lang="en-GB"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Prediction Model </a:t>
            </a:r>
            <a:r>
              <a:rPr lang="en-GB" sz="2600" dirty="0">
                <a:latin typeface="Arial" panose="020B0604020202020204" pitchFamily="34" charset="0"/>
                <a:cs typeface="Arial" panose="020B0604020202020204" pitchFamily="34" charset="0"/>
              </a:rPr>
              <a:t>and validate it;</a:t>
            </a:r>
          </a:p>
          <a:p>
            <a:r>
              <a:rPr lang="en-GB" sz="2600" dirty="0">
                <a:latin typeface="Arial" panose="020B0604020202020204" pitchFamily="34" charset="0"/>
                <a:cs typeface="Arial" panose="020B0604020202020204" pitchFamily="34" charset="0"/>
              </a:rPr>
              <a:t>				  (2) Apply the prediction model.</a:t>
            </a:r>
          </a:p>
        </p:txBody>
      </p:sp>
      <p:sp>
        <p:nvSpPr>
          <p:cNvPr id="5" name="TextBox 4"/>
          <p:cNvSpPr txBox="1"/>
          <p:nvPr/>
        </p:nvSpPr>
        <p:spPr>
          <a:xfrm>
            <a:off x="95999" y="5962108"/>
            <a:ext cx="11939973"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*Near Infrared Spectroscopy; this parallelism even caused a NIRS based version of prediction, nowadays called ‘</a:t>
            </a:r>
            <a:r>
              <a:rPr lang="en-GB" dirty="0" err="1">
                <a:latin typeface="Arial" panose="020B0604020202020204" pitchFamily="34" charset="0"/>
                <a:cs typeface="Arial" panose="020B0604020202020204" pitchFamily="34" charset="0"/>
              </a:rPr>
              <a:t>Phenomic</a:t>
            </a:r>
            <a:r>
              <a:rPr lang="en-GB" dirty="0">
                <a:latin typeface="Arial" panose="020B0604020202020204" pitchFamily="34" charset="0"/>
                <a:cs typeface="Arial" panose="020B0604020202020204" pitchFamily="34" charset="0"/>
              </a:rPr>
              <a:t> Prediction’, see for instance DOI 10.1007/s00122-021-03997-7</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6" name="Right Triangle 4">
            <a:extLst>
              <a:ext uri="{FF2B5EF4-FFF2-40B4-BE49-F238E27FC236}">
                <a16:creationId xmlns:a16="http://schemas.microsoft.com/office/drawing/2014/main" id="{A1BD6011-F08D-413E-B327-456A329BE52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8665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7925</Words>
  <Application>Microsoft Office PowerPoint</Application>
  <PresentationFormat>Widescreen</PresentationFormat>
  <Paragraphs>455</Paragraphs>
  <Slides>42</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Links</vt:lpstr>
      </vt:variant>
      <vt:variant>
        <vt:i4>2</vt:i4>
      </vt:variant>
      <vt:variant>
        <vt:lpstr>Slide Titles</vt:lpstr>
      </vt:variant>
      <vt:variant>
        <vt:i4>42</vt:i4>
      </vt:variant>
    </vt:vector>
  </HeadingPairs>
  <TitlesOfParts>
    <vt:vector size="53" baseType="lpstr">
      <vt:lpstr>Arial</vt:lpstr>
      <vt:lpstr>Arial Narrow</vt:lpstr>
      <vt:lpstr>Calibri</vt:lpstr>
      <vt:lpstr>Calibri Light</vt:lpstr>
      <vt:lpstr>Comic Sans MS</vt:lpstr>
      <vt:lpstr>Courier New</vt:lpstr>
      <vt:lpstr>Segoe UI</vt:lpstr>
      <vt:lpstr>Times New Roman</vt:lpstr>
      <vt:lpstr>Office Theme</vt:lpstr>
      <vt:lpstr>file:///C:\Göttingen\W.Link\Daten%20(D)\pdf-Dateien\Für%20Lehre\ab%20Februar%202022\Die%20Chapter%20Quantitative%20Genetik\für%20ein%20Chapterle%20Genomic%20Selection\8%20genotypen%204%20SNP.docx</vt:lpstr>
      <vt:lpstr>file:///C:\Göttingen\W.Link\Daten%20(D)\pdf-Dateien\Für%20Lehre\ab%20Februar%202022\Die%20Chapter%20Quantitative%20Genetik\für%20ein%20Chapterle%20Genomic%20Selection\16%20genotypen%204%20SNP-B.docx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320</cp:revision>
  <dcterms:created xsi:type="dcterms:W3CDTF">2025-03-19T13:46:25Z</dcterms:created>
  <dcterms:modified xsi:type="dcterms:W3CDTF">2026-07-28T13:51:46Z</dcterms:modified>
</cp:coreProperties>
</file>